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5"/>
    <p:sldMasterId id="214748366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1" name="Lizet Martinez"/>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057C1889-9FB1-46AF-B75D-5F3529C62D1F}">
  <a:tblStyle styleId="{057C1889-9FB1-46AF-B75D-5F3529C62D1F}"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2.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dt="2016-04-19T22:23:47.646">
    <p:pos x="6000" y="0"/>
    <p:text>strike こと ＋か</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ameblo.jp/shinya-kida/entry-11054974137.html"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皆さん、こんにちは。アディ・ギンゴールドと申します。</a:t>
            </a:r>
            <a:br>
              <a:rPr lang="en"/>
            </a:br>
            <a:r>
              <a:rPr lang="en"/>
              <a:t>リゼット・マルチネスと申します。</a:t>
            </a:r>
          </a:p>
          <a:p>
            <a:pPr lvl="0">
              <a:spcBef>
                <a:spcPts val="0"/>
              </a:spcBef>
              <a:buNone/>
            </a:pPr>
            <a:r>
              <a:rPr lang="en"/>
              <a:t>今日は</a:t>
            </a:r>
            <a:r>
              <a:rPr lang="en" sz="1200">
                <a:solidFill>
                  <a:schemeClr val="dk1"/>
                </a:solidFill>
                <a:latin typeface="MS Mincho"/>
                <a:ea typeface="MS Mincho"/>
                <a:cs typeface="MS Mincho"/>
                <a:sym typeface="MS Mincho"/>
              </a:rPr>
              <a:t>、大学生の恋愛事情に関する日米比較研究を発表</a:t>
            </a:r>
            <a:r>
              <a:rPr lang="en" sz="1200">
                <a:solidFill>
                  <a:schemeClr val="dk1"/>
                </a:solidFill>
                <a:highlight>
                  <a:srgbClr val="FFFFFF"/>
                </a:highlight>
                <a:latin typeface="MS Mincho"/>
                <a:ea typeface="MS Mincho"/>
                <a:cs typeface="MS Mincho"/>
                <a:sym typeface="MS Mincho"/>
              </a:rPr>
              <a:t>したいと思います。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4" name="Shape 2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どのような恋愛関係が始まるかというとアメリカと日本とは異なり、日本は合コン、つまり</a:t>
            </a:r>
            <a:r>
              <a:rPr lang="en" sz="1200">
                <a:solidFill>
                  <a:schemeClr val="dk1"/>
                </a:solidFill>
              </a:rPr>
              <a:t>異なる組織、サークルなどに属しグループでお見合いしたり、告白、つまり</a:t>
            </a:r>
            <a:r>
              <a:rPr lang="en" sz="1200">
                <a:solidFill>
                  <a:schemeClr val="dk1"/>
                </a:solidFill>
                <a:latin typeface="Georgia"/>
                <a:ea typeface="Georgia"/>
                <a:cs typeface="Georgia"/>
                <a:sym typeface="Georgia"/>
              </a:rPr>
              <a:t>心の中に秘めていた想いを相手に打ち明けることを</a:t>
            </a:r>
            <a:r>
              <a:rPr lang="en" sz="1200">
                <a:solidFill>
                  <a:schemeClr val="dk1"/>
                </a:solidFill>
              </a:rPr>
              <a:t>されて関係がはじまります。アメリカの場合は一度だけの関係を持つフックアップや、同じ時期に二人以上の人とデートに行くカジュアルなデート等で関係が始まるようです。</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1" name="Shape 2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*add 4th option, or change to bullets; add citation; consider changing title</a:t>
            </a:r>
          </a:p>
          <a:p>
            <a:pPr lvl="0">
              <a:spcBef>
                <a:spcPts val="0"/>
              </a:spcBef>
              <a:buNone/>
            </a:pPr>
            <a:r>
              <a:rPr lang="en" sz="1200"/>
              <a:t>真剣な交際に関しては日本もアメリカの同じで</a:t>
            </a:r>
            <a:r>
              <a:rPr lang="en" sz="1200">
                <a:solidFill>
                  <a:schemeClr val="dk1"/>
                </a:solidFill>
                <a:latin typeface="Georgia"/>
                <a:ea typeface="Georgia"/>
                <a:cs typeface="Georgia"/>
                <a:sym typeface="Georgia"/>
              </a:rPr>
              <a:t>家族に交際相手を紹介したり同棲生活をしたり、恋人関係になることから始まります。</a:t>
            </a:r>
          </a:p>
          <a:p>
            <a:pPr lvl="0">
              <a:spcBef>
                <a:spcPts val="0"/>
              </a:spcBef>
              <a:buNone/>
            </a:pPr>
            <a:r>
              <a:t/>
            </a:r>
            <a:endParaRPr/>
          </a:p>
          <a:p>
            <a:pPr lvl="0">
              <a:spcBef>
                <a:spcPts val="0"/>
              </a:spcBef>
              <a:buNone/>
            </a:pPr>
            <a:r>
              <a:t/>
            </a:r>
            <a:endParaRPr/>
          </a:p>
          <a:p>
            <a:pPr lvl="0">
              <a:spcBef>
                <a:spcPts val="0"/>
              </a:spcBef>
              <a:buNone/>
            </a:pPr>
            <a:r>
              <a:rPr lang="en"/>
              <a:t>It’s becoming more acceptable to be in a long-term, committed relationship without a legal document,” says Pamela J. Smock, director and research professor at the Population Studies Center at the University of Michigan-Ann Arbor.</a:t>
            </a:r>
            <a:br>
              <a:rPr lang="en"/>
            </a:br>
            <a:r>
              <a:rPr lang="en"/>
              <a:t>By the time they’re 20, 1 in 4 women ages 15 to 44 in the U.S. have lived with a man.</a:t>
            </a:r>
          </a:p>
          <a:p>
            <a:pPr lvl="0">
              <a:spcBef>
                <a:spcPts val="0"/>
              </a:spcBef>
              <a:buNone/>
            </a:pPr>
            <a:r>
              <a:t/>
            </a:r>
            <a:endParaRPr/>
          </a:p>
          <a:p>
            <a:pPr lvl="0">
              <a:spcBef>
                <a:spcPts val="0"/>
              </a:spcBef>
              <a:buNone/>
            </a:pPr>
            <a:r>
              <a:rPr lang="en"/>
              <a:t>Japan:</a:t>
            </a:r>
          </a:p>
          <a:p>
            <a:pPr lvl="0" rtl="0">
              <a:spcBef>
                <a:spcPts val="0"/>
              </a:spcBef>
              <a:buNone/>
            </a:pPr>
            <a:r>
              <a:rPr lang="en"/>
              <a:t>the cohabitation rate among young men and women remains under 2%　(needs futher research)  </a:t>
            </a:r>
          </a:p>
          <a:p>
            <a:pPr lvl="0" rtl="0">
              <a:lnSpc>
                <a:spcPct val="150000"/>
              </a:lnSpc>
              <a:spcBef>
                <a:spcPts val="600"/>
              </a:spcBef>
              <a:buClr>
                <a:schemeClr val="dk1"/>
              </a:buClr>
              <a:buSzPct val="91666"/>
              <a:buFont typeface="Arial"/>
              <a:buNone/>
            </a:pPr>
            <a:r>
              <a:rPr lang="en" sz="1200">
                <a:solidFill>
                  <a:schemeClr val="dk1"/>
                </a:solidFill>
                <a:latin typeface="Georgia"/>
                <a:ea typeface="Georgia"/>
                <a:cs typeface="Georgia"/>
                <a:sym typeface="Georgia"/>
              </a:rPr>
              <a:t>同棲：ひとつの家に一緒に住むこと。特に、結婚していない男性が一緒に暮らすこと。</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7" name="Shape 2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*If author didn’t say that 愛してる can be used for family, can’t use that</a:t>
            </a:r>
          </a:p>
          <a:p>
            <a:pPr lvl="0">
              <a:spcBef>
                <a:spcPts val="0"/>
              </a:spcBef>
              <a:buNone/>
            </a:pPr>
            <a:r>
              <a:t/>
            </a:r>
            <a:endParaRPr sz="1200"/>
          </a:p>
          <a:p>
            <a:pPr indent="-381000" lvl="0" marL="457200">
              <a:lnSpc>
                <a:spcPct val="115000"/>
              </a:lnSpc>
              <a:spcBef>
                <a:spcPts val="0"/>
              </a:spcBef>
              <a:buClr>
                <a:schemeClr val="dk1"/>
              </a:buClr>
              <a:buSzPct val="100000"/>
              <a:buFont typeface="Georgia"/>
            </a:pPr>
            <a:r>
              <a:rPr lang="en" sz="2400">
                <a:solidFill>
                  <a:schemeClr val="dk1"/>
                </a:solidFill>
                <a:latin typeface="Georgia"/>
                <a:ea typeface="Georgia"/>
                <a:cs typeface="Georgia"/>
                <a:sym typeface="Georgia"/>
              </a:rPr>
              <a:t>日本人は｢愛している」が家族や恋人の事だけに使う表現。</a:t>
            </a:r>
          </a:p>
          <a:p>
            <a:pPr lvl="0">
              <a:spcBef>
                <a:spcPts val="0"/>
              </a:spcBef>
              <a:buNone/>
            </a:pPr>
            <a:r>
              <a:t/>
            </a:r>
            <a:endParaRPr sz="1200"/>
          </a:p>
          <a:p>
            <a:pPr lvl="0">
              <a:spcBef>
                <a:spcPts val="0"/>
              </a:spcBef>
              <a:buNone/>
            </a:pPr>
            <a:r>
              <a:t/>
            </a:r>
            <a:endParaRPr sz="1200"/>
          </a:p>
          <a:p>
            <a:pPr lvl="0">
              <a:spcBef>
                <a:spcPts val="0"/>
              </a:spcBef>
              <a:buNone/>
            </a:pPr>
            <a:r>
              <a:rPr lang="en" sz="1200"/>
              <a:t>では、ここで「好き」と「あいしている」の違いについてお話し致します。日本人は「好き」という言葉をよく使用します。例えば</a:t>
            </a:r>
            <a:r>
              <a:rPr lang="en" sz="1200">
                <a:solidFill>
                  <a:schemeClr val="dk1"/>
                </a:solidFill>
                <a:latin typeface="Georgia"/>
                <a:ea typeface="Georgia"/>
                <a:cs typeface="Georgia"/>
                <a:sym typeface="Georgia"/>
              </a:rPr>
              <a:t>｢あなたのことが好きです｣とかです。アメリカ人は「愛してる」という表現の方を使い、日本人が「愛してる」という言葉を使うのは家族や恋人だけにです。</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日本人は｢好き｣という言葉を使用する。また、好きの気持ちが薄くても使用することが出来る。</a:t>
            </a:r>
          </a:p>
          <a:p>
            <a:pPr lvl="0">
              <a:spcBef>
                <a:spcPts val="0"/>
              </a:spcBef>
              <a:buNone/>
            </a:pPr>
            <a:r>
              <a:rPr lang="en"/>
              <a:t>例：ドーナツが好きだ(好きの気持ちが薄く)　OR　君のことが好きだ（恋愛対象）</a:t>
            </a:r>
          </a:p>
          <a:p>
            <a:pPr lvl="0">
              <a:spcBef>
                <a:spcPts val="0"/>
              </a:spcBef>
              <a:buNone/>
            </a:pPr>
            <a:r>
              <a:rPr lang="en"/>
              <a:t>｢愛している｣というのは家族や恋人の事だけに使う表現。</a:t>
            </a:r>
          </a:p>
          <a:p>
            <a:pPr lvl="0">
              <a:spcBef>
                <a:spcPts val="0"/>
              </a:spcBef>
              <a:buNone/>
            </a:pPr>
            <a:r>
              <a:rPr lang="en"/>
              <a:t>（とは対照的に）</a:t>
            </a:r>
          </a:p>
          <a:p>
            <a:pPr lvl="0">
              <a:spcBef>
                <a:spcPts val="0"/>
              </a:spcBef>
              <a:buNone/>
            </a:pPr>
            <a:r>
              <a:t/>
            </a:r>
            <a:endParaRPr/>
          </a:p>
          <a:p>
            <a:pPr lvl="0">
              <a:spcBef>
                <a:spcPts val="0"/>
              </a:spcBef>
              <a:buNone/>
            </a:pPr>
            <a:r>
              <a:rPr lang="en"/>
              <a:t>アメリカ人の方が自由に｢愛｣という言葉を「好き」と同じように使用する。</a:t>
            </a:r>
          </a:p>
          <a:p>
            <a:pPr lvl="0">
              <a:spcBef>
                <a:spcPts val="0"/>
              </a:spcBef>
              <a:buNone/>
            </a:pPr>
            <a:r>
              <a:rPr lang="en"/>
              <a:t>例：”I love eating”</a:t>
            </a: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次に、日本には内外という概念があり、よく引用されるのは甘えという概念です。それは</a:t>
            </a:r>
            <a:r>
              <a:rPr lang="en" sz="1200">
                <a:solidFill>
                  <a:schemeClr val="dk1"/>
                </a:solidFill>
                <a:latin typeface="Georgia"/>
                <a:ea typeface="Georgia"/>
                <a:cs typeface="Georgia"/>
                <a:sym typeface="Georgia"/>
              </a:rPr>
              <a:t>周りの人に好かれて、依存出来るようになりたいという感情、人の好意をあてにする気持ちのことです。社会に期待されているように行動したりすることです。</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ウチとソト：</a:t>
            </a:r>
          </a:p>
          <a:p>
            <a:pPr lvl="0" rtl="0">
              <a:spcBef>
                <a:spcPts val="0"/>
              </a:spcBef>
              <a:buNone/>
            </a:pPr>
            <a:r>
              <a:rPr lang="en"/>
              <a:t>EX: 自分を家族の一員だとする場合では、家族が「内」グループ、他の人は「外」グループになる。</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1" name="Shape 3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*Sekine is unsure of citation</a:t>
            </a:r>
          </a:p>
          <a:p>
            <a:pPr lvl="0">
              <a:spcBef>
                <a:spcPts val="0"/>
              </a:spcBef>
              <a:buNone/>
            </a:pPr>
            <a:r>
              <a:rPr lang="en" sz="1200"/>
              <a:t>アメリカの場合はもし相手との関係が終わったとしても、面倒な煩わしい思い、未練、後悔もなく終われる淡泊な関係を好みます。その反面、アメリカンドリームとして知られているように多くのアメリカ人は子供、パートナー、自分の家を常に幸せな生活の目標としています。</a:t>
            </a:r>
          </a:p>
          <a:p>
            <a:pPr lvl="0">
              <a:spcBef>
                <a:spcPts val="0"/>
              </a:spcBef>
              <a:buNone/>
            </a:pPr>
            <a:r>
              <a:t/>
            </a:r>
            <a:endParaRPr sz="2400">
              <a:solidFill>
                <a:schemeClr val="dk1"/>
              </a:solidFill>
              <a:latin typeface="Georgia"/>
              <a:ea typeface="Georgia"/>
              <a:cs typeface="Georgia"/>
              <a:sym typeface="Georgia"/>
            </a:endParaRPr>
          </a:p>
          <a:p>
            <a:pPr lvl="0">
              <a:spcBef>
                <a:spcPts val="0"/>
              </a:spcBef>
              <a:buNone/>
            </a:pPr>
            <a:r>
              <a:t/>
            </a:r>
            <a:endParaRPr sz="2400">
              <a:solidFill>
                <a:schemeClr val="dk1"/>
              </a:solidFill>
              <a:latin typeface="Georgia"/>
              <a:ea typeface="Georgia"/>
              <a:cs typeface="Georgia"/>
              <a:sym typeface="Georgia"/>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無条件の、制限（事項）のない</a:t>
            </a:r>
          </a:p>
          <a:p>
            <a:pPr lvl="0">
              <a:spcBef>
                <a:spcPts val="0"/>
              </a:spcBef>
              <a:buNone/>
            </a:pPr>
            <a:r>
              <a:rPr lang="en"/>
              <a:t>肉体関係</a:t>
            </a:r>
          </a:p>
          <a:p>
            <a:pPr lvl="0">
              <a:spcBef>
                <a:spcPts val="0"/>
              </a:spcBef>
              <a:buNone/>
            </a:pPr>
            <a:r>
              <a:rPr lang="en"/>
              <a:t>(アメリカに限定しない）</a:t>
            </a:r>
          </a:p>
          <a:p>
            <a:pPr lvl="0">
              <a:spcBef>
                <a:spcPts val="0"/>
              </a:spcBef>
              <a:buNone/>
            </a:pPr>
            <a:r>
              <a:rPr lang="en"/>
              <a:t>の増加が関係を維持する欲求の減少</a:t>
            </a:r>
          </a:p>
          <a:p>
            <a:pPr lvl="0">
              <a:spcBef>
                <a:spcPts val="0"/>
              </a:spcBef>
              <a:buNone/>
            </a:pPr>
            <a:r>
              <a:rPr lang="en"/>
              <a:t>として見られる、しかし研究では肉体関係が前提と多くの</a:t>
            </a:r>
          </a:p>
          <a:p>
            <a:pPr lvl="0">
              <a:spcBef>
                <a:spcPts val="0"/>
              </a:spcBef>
              <a:buNone/>
            </a:pPr>
            <a:r>
              <a:t/>
            </a:r>
            <a:endParaRPr/>
          </a:p>
          <a:p>
            <a:pPr lvl="0">
              <a:spcBef>
                <a:spcPts val="0"/>
              </a:spcBef>
              <a:buNone/>
            </a:pPr>
            <a:r>
              <a:rPr lang="en"/>
              <a:t>後腐れのない関係；もし相手との関係が終わるとしても、面倒な煩わしい思い、未練、後悔もなく終われる淡泊な関係。</a:t>
            </a:r>
          </a:p>
          <a:p>
            <a:pPr lvl="0" rtl="0">
              <a:spcBef>
                <a:spcPts val="0"/>
              </a:spcBef>
              <a:buNone/>
            </a:pPr>
            <a:r>
              <a:rPr lang="en"/>
              <a:t>rise of hookup culture (not limited to the US) can be seen as a decrease in the desire to maintain relations, but research suggests that sexual hookups may leave more strings attached than many assume (American Psychology Association, 2013)</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*need citations for statistics!</a:t>
            </a:r>
          </a:p>
          <a:p>
            <a:pPr lvl="0" rtl="0">
              <a:spcBef>
                <a:spcPts val="0"/>
              </a:spcBef>
              <a:buNone/>
            </a:pPr>
            <a:r>
              <a:rPr lang="en" sz="1200"/>
              <a:t>では、学校と恋愛のバランスを学生はどうとっているのでしょうか。日本の場合は16～24歳の女性の46％は性的接触を嫌悪しますが、同い年の男性の２５％も同じように考えているとアンサリはいっています。しかし、現実では調査対象者の60.8％の人は恋愛関係に興味がありますし、調査対象者の男性の86.3％と89.4％の女性はいつか結婚するつもりのようです。また交際していない人の37.6％は恋人が欲しくないということがわかっています。</a:t>
            </a:r>
          </a:p>
          <a:p>
            <a:pPr lvl="0">
              <a:spcBef>
                <a:spcPts val="0"/>
              </a:spcBef>
              <a:buNone/>
            </a:pPr>
            <a:r>
              <a:t/>
            </a:r>
            <a:endParaRPr sz="1200"/>
          </a:p>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7" name="Shape 3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*no year for Independent Women’s Forum?</a:t>
            </a:r>
          </a:p>
          <a:p>
            <a:pPr lvl="0" rtl="0">
              <a:spcBef>
                <a:spcPts val="0"/>
              </a:spcBef>
              <a:buNone/>
            </a:pPr>
            <a:r>
              <a:rPr lang="en" sz="1200"/>
              <a:t>アメリカの場合フィシェル</a:t>
            </a:r>
            <a:r>
              <a:rPr lang="en" sz="1200">
                <a:solidFill>
                  <a:schemeClr val="dk1"/>
                </a:solidFill>
                <a:latin typeface="Georgia"/>
                <a:ea typeface="Georgia"/>
                <a:cs typeface="Georgia"/>
                <a:sym typeface="Georgia"/>
              </a:rPr>
              <a:t>によると</a:t>
            </a:r>
            <a:r>
              <a:rPr lang="en" sz="1200">
                <a:solidFill>
                  <a:schemeClr val="dk1"/>
                </a:solidFill>
              </a:rPr>
              <a:t>学業と就職活動に集中したいために、大学生は短期でカジュアルな恋愛を好んでいるとしていますが、Statistic</a:t>
            </a:r>
            <a:r>
              <a:rPr lang="en" sz="1200">
                <a:solidFill>
                  <a:srgbClr val="333333"/>
                </a:solidFill>
                <a:latin typeface="Georgia"/>
                <a:ea typeface="Georgia"/>
                <a:cs typeface="Georgia"/>
                <a:sym typeface="Georgia"/>
              </a:rPr>
              <a:t>Brainによると</a:t>
            </a:r>
            <a:r>
              <a:rPr lang="en" sz="1200">
                <a:solidFill>
                  <a:schemeClr val="dk1"/>
                </a:solidFill>
              </a:rPr>
              <a:t>現実には32.5</a:t>
            </a:r>
            <a:r>
              <a:rPr lang="en" sz="1200">
                <a:solidFill>
                  <a:schemeClr val="dk1"/>
                </a:solidFill>
                <a:latin typeface="Georgia"/>
                <a:ea typeface="Georgia"/>
                <a:cs typeface="Georgia"/>
                <a:sym typeface="Georgia"/>
              </a:rPr>
              <a:t>％の大学生の恋愛関係は遠距離恋愛、</a:t>
            </a:r>
            <a:r>
              <a:rPr lang="en" sz="1200">
                <a:solidFill>
                  <a:srgbClr val="333333"/>
                </a:solidFill>
                <a:latin typeface="Georgia"/>
                <a:ea typeface="Georgia"/>
                <a:cs typeface="Georgia"/>
                <a:sym typeface="Georgia"/>
              </a:rPr>
              <a:t>USA Todayにりよると、</a:t>
            </a:r>
            <a:r>
              <a:rPr lang="en" sz="1200">
                <a:solidFill>
                  <a:schemeClr val="dk1"/>
                </a:solidFill>
                <a:latin typeface="Georgia"/>
                <a:ea typeface="Georgia"/>
                <a:cs typeface="Georgia"/>
                <a:sym typeface="Georgia"/>
              </a:rPr>
              <a:t>大学4年生の２５％は未経験者、そして</a:t>
            </a:r>
            <a:r>
              <a:rPr lang="en" sz="1200">
                <a:solidFill>
                  <a:srgbClr val="333333"/>
                </a:solidFill>
                <a:latin typeface="Georgia"/>
                <a:ea typeface="Georgia"/>
                <a:cs typeface="Georgia"/>
                <a:sym typeface="Georgia"/>
              </a:rPr>
              <a:t>Independent Women's Forumによると</a:t>
            </a:r>
            <a:r>
              <a:rPr lang="en" sz="1200">
                <a:solidFill>
                  <a:schemeClr val="dk1"/>
                </a:solidFill>
                <a:latin typeface="Georgia"/>
                <a:ea typeface="Georgia"/>
                <a:cs typeface="Georgia"/>
                <a:sym typeface="Georgia"/>
              </a:rPr>
              <a:t>大学4年生の3割は交際した経験が2回以下であることがわかりました。</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32.5％の大学生の恋愛関係は遠距離恋愛。</a:t>
            </a:r>
          </a:p>
          <a:p>
            <a:pPr lvl="0">
              <a:spcBef>
                <a:spcPts val="0"/>
              </a:spcBef>
              <a:buClr>
                <a:srgbClr val="000000"/>
              </a:buClr>
              <a:buSzPct val="100000"/>
              <a:buFont typeface="Arial"/>
              <a:buNone/>
            </a:pPr>
            <a:r>
              <a:rPr lang="en"/>
              <a:t>25％の大学4年生は未経験者。</a:t>
            </a:r>
          </a:p>
          <a:p>
            <a:pPr lvl="0" rtl="0">
              <a:spcBef>
                <a:spcPts val="0"/>
              </a:spcBef>
              <a:buNone/>
            </a:pPr>
            <a:r>
              <a:rPr lang="en"/>
              <a:t>大学4年生の3割は２回以下交際した事がある。</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6" name="Shape 3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rPr lang="en"/>
              <a:t>では、次に私達が行ったアンケート調査の研究結果についてお話し致します。 </a:t>
            </a:r>
          </a:p>
          <a:p>
            <a:pPr lvl="0">
              <a:spcBef>
                <a:spcPts val="0"/>
              </a:spcBef>
              <a:buClr>
                <a:schemeClr val="dk1"/>
              </a:buClr>
              <a:buSzPct val="100000"/>
              <a:buFont typeface="Arial"/>
              <a:buNone/>
            </a:pPr>
            <a:r>
              <a:rPr lang="en"/>
              <a:t>この調査には１６０人の大学生に参加してもらいました。内訳は日本人８０人、アメリカ</a:t>
            </a:r>
          </a:p>
          <a:p>
            <a:pPr lvl="0">
              <a:spcBef>
                <a:spcPts val="0"/>
              </a:spcBef>
              <a:buClr>
                <a:schemeClr val="dk1"/>
              </a:buClr>
              <a:buSzPct val="100000"/>
              <a:buFont typeface="Arial"/>
              <a:buNone/>
            </a:pPr>
            <a:r>
              <a:rPr lang="en"/>
              <a:t>人８０人です。オンラインアンケートを通してデータを集めました。 </a:t>
            </a:r>
          </a:p>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600"/>
              </a:spcBef>
              <a:buClr>
                <a:schemeClr val="dk1"/>
              </a:buClr>
              <a:buSzPct val="91666"/>
              <a:buFont typeface="Arial"/>
              <a:buNone/>
            </a:pPr>
            <a:r>
              <a:t/>
            </a:r>
            <a:endParaRPr sz="1200">
              <a:latin typeface="Georgia"/>
              <a:ea typeface="Georgia"/>
              <a:cs typeface="Georgia"/>
              <a:sym typeface="Georgia"/>
            </a:endParaRPr>
          </a:p>
          <a:p>
            <a:pPr lvl="0" rtl="0">
              <a:lnSpc>
                <a:spcPct val="115000"/>
              </a:lnSpc>
              <a:spcBef>
                <a:spcPts val="600"/>
              </a:spcBef>
              <a:buClr>
                <a:schemeClr val="dk1"/>
              </a:buClr>
              <a:buSzPct val="91666"/>
              <a:buFont typeface="Arial"/>
              <a:buNone/>
            </a:pPr>
            <a:r>
              <a:t/>
            </a:r>
            <a:endParaRPr sz="1200">
              <a:latin typeface="Georgia"/>
              <a:ea typeface="Georgia"/>
              <a:cs typeface="Georgia"/>
              <a:sym typeface="Georgia"/>
            </a:endParaRPr>
          </a:p>
          <a:p>
            <a:pPr lvl="0" rtl="0">
              <a:lnSpc>
                <a:spcPct val="115000"/>
              </a:lnSpc>
              <a:spcBef>
                <a:spcPts val="600"/>
              </a:spcBef>
              <a:buClr>
                <a:schemeClr val="dk1"/>
              </a:buClr>
              <a:buSzPct val="91666"/>
              <a:buFont typeface="Arial"/>
              <a:buNone/>
            </a:pPr>
            <a:r>
              <a:t/>
            </a:r>
            <a:endParaRPr sz="1200">
              <a:latin typeface="Georgia"/>
              <a:ea typeface="Georgia"/>
              <a:cs typeface="Georgia"/>
              <a:sym typeface="Georgia"/>
            </a:endParaRPr>
          </a:p>
          <a:p>
            <a:pPr lvl="0" rtl="0">
              <a:lnSpc>
                <a:spcPct val="115000"/>
              </a:lnSpc>
              <a:spcBef>
                <a:spcPts val="600"/>
              </a:spcBef>
              <a:buClr>
                <a:schemeClr val="dk1"/>
              </a:buClr>
              <a:buSzPct val="91666"/>
              <a:buFont typeface="Arial"/>
              <a:buNone/>
            </a:pPr>
            <a:r>
              <a:rPr lang="en" sz="1200">
                <a:latin typeface="Georgia"/>
                <a:ea typeface="Georgia"/>
                <a:cs typeface="Georgia"/>
                <a:sym typeface="Georgia"/>
              </a:rPr>
              <a:t>Both groups of students prioritize their schoolwork, but Americans still prioritize work before romantic relationships.</a:t>
            </a:r>
          </a:p>
          <a:p>
            <a:pPr lvl="0">
              <a:lnSpc>
                <a:spcPct val="115000"/>
              </a:lnSpc>
              <a:spcBef>
                <a:spcPts val="600"/>
              </a:spcBef>
              <a:buClr>
                <a:schemeClr val="dk1"/>
              </a:buClr>
              <a:buSzPct val="91666"/>
              <a:buFont typeface="Arial"/>
              <a:buNone/>
            </a:pPr>
            <a:r>
              <a:rPr lang="en" sz="1200">
                <a:latin typeface="Georgia"/>
                <a:ea typeface="Georgia"/>
                <a:cs typeface="Georgia"/>
                <a:sym typeface="Georgia"/>
              </a:rPr>
              <a:t>勉学と恋愛にバランスや交流の仕方には国によって違いが見られた。日本の学生は恋愛の方を勉学より優先するが自分からはあまり相手には連絡しない傾向があるのに対し、アメリカの学生は勉学の方に優先をおくが頻繁に交流することが分かった。</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こちらはこの研究発表の概要です。</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6" name="Shape 3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50000"/>
              </a:lnSpc>
              <a:spcBef>
                <a:spcPts val="600"/>
              </a:spcBef>
              <a:buClr>
                <a:schemeClr val="dk1"/>
              </a:buClr>
              <a:buSzPct val="91666"/>
              <a:buFont typeface="Arial"/>
              <a:buNone/>
            </a:pPr>
            <a:r>
              <a:t/>
            </a:r>
            <a:endParaRPr sz="1200">
              <a:solidFill>
                <a:schemeClr val="dk2"/>
              </a:solidFill>
              <a:latin typeface="Georgia"/>
              <a:ea typeface="Georgia"/>
              <a:cs typeface="Georgia"/>
              <a:sym typeface="Georgia"/>
            </a:endParaRPr>
          </a:p>
          <a:p>
            <a:pPr lvl="0" rtl="0">
              <a:lnSpc>
                <a:spcPct val="150000"/>
              </a:lnSpc>
              <a:spcBef>
                <a:spcPts val="600"/>
              </a:spcBef>
              <a:buClr>
                <a:schemeClr val="dk1"/>
              </a:buClr>
              <a:buSzPct val="91666"/>
              <a:buFont typeface="Arial"/>
              <a:buNone/>
            </a:pPr>
            <a:r>
              <a:t/>
            </a:r>
            <a:endParaRPr sz="1200">
              <a:solidFill>
                <a:schemeClr val="dk2"/>
              </a:solidFill>
              <a:latin typeface="Georgia"/>
              <a:ea typeface="Georgia"/>
              <a:cs typeface="Georgia"/>
              <a:sym typeface="Georgia"/>
            </a:endParaRPr>
          </a:p>
          <a:p>
            <a:pPr lvl="0" rtl="0">
              <a:lnSpc>
                <a:spcPct val="150000"/>
              </a:lnSpc>
              <a:spcBef>
                <a:spcPts val="600"/>
              </a:spcBef>
              <a:buClr>
                <a:schemeClr val="dk1"/>
              </a:buClr>
              <a:buSzPct val="91666"/>
              <a:buFont typeface="Arial"/>
              <a:buNone/>
            </a:pPr>
            <a:r>
              <a:t/>
            </a:r>
            <a:endParaRPr sz="1200">
              <a:solidFill>
                <a:schemeClr val="dk2"/>
              </a:solidFill>
              <a:latin typeface="Georgia"/>
              <a:ea typeface="Georgia"/>
              <a:cs typeface="Georgia"/>
              <a:sym typeface="Georgia"/>
            </a:endParaRPr>
          </a:p>
          <a:p>
            <a:pPr lvl="0">
              <a:lnSpc>
                <a:spcPct val="150000"/>
              </a:lnSpc>
              <a:spcBef>
                <a:spcPts val="600"/>
              </a:spcBef>
              <a:buClr>
                <a:schemeClr val="dk1"/>
              </a:buClr>
              <a:buSzPct val="91666"/>
              <a:buFont typeface="Arial"/>
              <a:buNone/>
            </a:pPr>
            <a:r>
              <a:rPr lang="en" sz="1200">
                <a:solidFill>
                  <a:schemeClr val="dk2"/>
                </a:solidFill>
                <a:latin typeface="Georgia"/>
                <a:ea typeface="Georgia"/>
                <a:cs typeface="Georgia"/>
                <a:sym typeface="Georgia"/>
              </a:rPr>
              <a:t>Both groups have had an average of 1~3 relationships while in university, but larger portion of Japanese students have no prior dating experience.</a:t>
            </a:r>
            <a:br>
              <a:rPr lang="en" sz="1200">
                <a:solidFill>
                  <a:schemeClr val="dk2"/>
                </a:solidFill>
                <a:latin typeface="Georgia"/>
                <a:ea typeface="Georgia"/>
                <a:cs typeface="Georgia"/>
                <a:sym typeface="Georgia"/>
              </a:rPr>
            </a:b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1" name="Shape 351"/>
        <p:cNvGrpSpPr/>
        <p:nvPr/>
      </p:nvGrpSpPr>
      <p:grpSpPr>
        <a:xfrm>
          <a:off x="0" y="0"/>
          <a:ext cx="0" cy="0"/>
          <a:chOff x="0" y="0"/>
          <a:chExt cx="0" cy="0"/>
        </a:xfrm>
      </p:grpSpPr>
      <p:sp>
        <p:nvSpPr>
          <p:cNvPr id="352" name="Shape 3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3" name="Shape 3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＊fix charts, １ヶ月から半年くらい</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Japanese students were more likely to have/expect to have longer relationships (1-2 years), whereas Americans preferred shorter ones.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3" name="Shape 3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＊fix charts, １ヶ月から半年くらい</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rPr lang="en"/>
              <a:t>Japanese students were more likely to have/expect to have longer relationships (1-2 years), whereas Americans preferred shorter ones.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1" name="Shape 371"/>
        <p:cNvGrpSpPr/>
        <p:nvPr/>
      </p:nvGrpSpPr>
      <p:grpSpPr>
        <a:xfrm>
          <a:off x="0" y="0"/>
          <a:ext cx="0" cy="0"/>
          <a:chOff x="0" y="0"/>
          <a:chExt cx="0" cy="0"/>
        </a:xfrm>
      </p:grpSpPr>
      <p:sp>
        <p:nvSpPr>
          <p:cNvPr id="372" name="Shape 3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3" name="Shape 3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rPr lang="en"/>
              <a:t>Both groups of students prioritize their schoolwork over romantic relationships</a:t>
            </a:r>
            <a:br>
              <a:rPr lang="en"/>
            </a:br>
            <a:r>
              <a:rPr lang="en"/>
              <a:t>American students prioritize love less than Japanese students</a:t>
            </a:r>
            <a:br>
              <a:rPr lang="en"/>
            </a:br>
            <a:r>
              <a:rPr lang="en"/>
              <a:t>Americans expected/experienced shorter relationships, whereas Japanese expected/experienced longer ones</a:t>
            </a:r>
            <a:br>
              <a:rPr lang="en"/>
            </a:br>
            <a:r>
              <a:rPr lang="en"/>
              <a:t>Large portion of Japanese students had no dating experience</a:t>
            </a:r>
            <a:br>
              <a:rPr lang="en"/>
            </a:br>
            <a:r>
              <a:rPr lang="en"/>
              <a:t>Although about 1/3rd of japanese students　had　no　experience　with　dating　while　in　university　this　was　only　an　8% increase　from the american responces.</a:t>
            </a:r>
          </a:p>
          <a:p>
            <a:pPr lvl="0" rtl="0">
              <a:spcBef>
                <a:spcPts val="0"/>
              </a:spcBef>
              <a:buNone/>
            </a:pPr>
            <a:r>
              <a:rPr lang="en"/>
              <a:t>日本人学生の3分の1は大学で恋愛を経験したことがない。しかし、それはアメリカ人学生と比べて8％高いだけだった。</a:t>
            </a:r>
          </a:p>
          <a:p>
            <a:pPr lvl="0" rtl="0">
              <a:spcBef>
                <a:spcPts val="0"/>
              </a:spcBef>
              <a:buNone/>
            </a:pPr>
            <a:r>
              <a:t/>
            </a:r>
            <a:endParaRPr/>
          </a:p>
          <a:p>
            <a:pPr lvl="0">
              <a:spcBef>
                <a:spcPts val="0"/>
              </a:spcBef>
              <a:buNone/>
            </a:pPr>
            <a:r>
              <a:rPr lang="en"/>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7" name="Shape 377"/>
        <p:cNvGrpSpPr/>
        <p:nvPr/>
      </p:nvGrpSpPr>
      <p:grpSpPr>
        <a:xfrm>
          <a:off x="0" y="0"/>
          <a:ext cx="0" cy="0"/>
          <a:chOff x="0" y="0"/>
          <a:chExt cx="0" cy="0"/>
        </a:xfrm>
      </p:grpSpPr>
      <p:sp>
        <p:nvSpPr>
          <p:cNvPr id="378" name="Shape 3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9" name="Shape 3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3" name="Shape 383"/>
        <p:cNvGrpSpPr/>
        <p:nvPr/>
      </p:nvGrpSpPr>
      <p:grpSpPr>
        <a:xfrm>
          <a:off x="0" y="0"/>
          <a:ext cx="0" cy="0"/>
          <a:chOff x="0" y="0"/>
          <a:chExt cx="0" cy="0"/>
        </a:xfrm>
      </p:grpSpPr>
      <p:sp>
        <p:nvSpPr>
          <p:cNvPr id="384" name="Shape 3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5" name="Shape 3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600"/>
              </a:spcBef>
              <a:buClr>
                <a:schemeClr val="dk1"/>
              </a:buClr>
              <a:buSzPct val="91666"/>
              <a:buFont typeface="Arial"/>
              <a:buNone/>
            </a:pPr>
            <a:r>
              <a:t/>
            </a:r>
            <a:endParaRPr sz="1200">
              <a:solidFill>
                <a:schemeClr val="dk2"/>
              </a:solidFill>
              <a:latin typeface="Georgia"/>
              <a:ea typeface="Georgia"/>
              <a:cs typeface="Georgia"/>
              <a:sym typeface="Georgia"/>
            </a:endParaRPr>
          </a:p>
          <a:p>
            <a:pPr lvl="0" rtl="0">
              <a:lnSpc>
                <a:spcPct val="115000"/>
              </a:lnSpc>
              <a:spcBef>
                <a:spcPts val="600"/>
              </a:spcBef>
              <a:buClr>
                <a:schemeClr val="dk1"/>
              </a:buClr>
              <a:buSzPct val="91666"/>
              <a:buFont typeface="Arial"/>
              <a:buNone/>
            </a:pPr>
            <a:r>
              <a:t/>
            </a:r>
            <a:endParaRPr sz="1200">
              <a:solidFill>
                <a:schemeClr val="dk2"/>
              </a:solidFill>
              <a:latin typeface="Georgia"/>
              <a:ea typeface="Georgia"/>
              <a:cs typeface="Georgia"/>
              <a:sym typeface="Georgia"/>
            </a:endParaRPr>
          </a:p>
          <a:p>
            <a:pPr lvl="0" rtl="0">
              <a:lnSpc>
                <a:spcPct val="115000"/>
              </a:lnSpc>
              <a:spcBef>
                <a:spcPts val="600"/>
              </a:spcBef>
              <a:buClr>
                <a:schemeClr val="dk1"/>
              </a:buClr>
              <a:buSzPct val="91666"/>
              <a:buFont typeface="Arial"/>
              <a:buNone/>
            </a:pPr>
            <a:r>
              <a:t/>
            </a:r>
            <a:endParaRPr sz="1200">
              <a:solidFill>
                <a:schemeClr val="dk2"/>
              </a:solidFill>
              <a:latin typeface="Georgia"/>
              <a:ea typeface="Georgia"/>
              <a:cs typeface="Georgia"/>
              <a:sym typeface="Georgia"/>
            </a:endParaRPr>
          </a:p>
          <a:p>
            <a:pPr lvl="0">
              <a:lnSpc>
                <a:spcPct val="115000"/>
              </a:lnSpc>
              <a:spcBef>
                <a:spcPts val="600"/>
              </a:spcBef>
              <a:buClr>
                <a:schemeClr val="dk1"/>
              </a:buClr>
              <a:buSzPct val="91666"/>
              <a:buFont typeface="Arial"/>
              <a:buNone/>
            </a:pPr>
            <a:r>
              <a:rPr lang="en" sz="1200">
                <a:solidFill>
                  <a:schemeClr val="dk2"/>
                </a:solidFill>
                <a:latin typeface="Georgia"/>
                <a:ea typeface="Georgia"/>
                <a:cs typeface="Georgia"/>
                <a:sym typeface="Georgia"/>
              </a:rPr>
              <a:t>Contrary to our research, American students were more willing to communicate with their partner more frequently.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4" name="Shape 394"/>
        <p:cNvGrpSpPr/>
        <p:nvPr/>
      </p:nvGrpSpPr>
      <p:grpSpPr>
        <a:xfrm>
          <a:off x="0" y="0"/>
          <a:ext cx="0" cy="0"/>
          <a:chOff x="0" y="0"/>
          <a:chExt cx="0" cy="0"/>
        </a:xfrm>
      </p:grpSpPr>
      <p:sp>
        <p:nvSpPr>
          <p:cNvPr id="395" name="Shape 3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6" name="Shape 3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rPr lang="en"/>
              <a:t>日本人の回答に驚いた。なぜなら留学中（留学していた時に）お互いにいつも連絡し合うカップルをよく見たことがあったからだ。</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6" name="Shape 406"/>
        <p:cNvGrpSpPr/>
        <p:nvPr/>
      </p:nvGrpSpPr>
      <p:grpSpPr>
        <a:xfrm>
          <a:off x="0" y="0"/>
          <a:ext cx="0" cy="0"/>
          <a:chOff x="0" y="0"/>
          <a:chExt cx="0" cy="0"/>
        </a:xfrm>
      </p:grpSpPr>
      <p:sp>
        <p:nvSpPr>
          <p:cNvPr id="407" name="Shape 4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8" name="Shape 4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Japanese students preferred verbally establishing a committed relationship earlier, while American students preferred to take their time (usually after becoming intimate).</a:t>
            </a:r>
          </a:p>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4" name="Shape 414"/>
        <p:cNvGrpSpPr/>
        <p:nvPr/>
      </p:nvGrpSpPr>
      <p:grpSpPr>
        <a:xfrm>
          <a:off x="0" y="0"/>
          <a:ext cx="0" cy="0"/>
          <a:chOff x="0" y="0"/>
          <a:chExt cx="0" cy="0"/>
        </a:xfrm>
      </p:grpSpPr>
      <p:sp>
        <p:nvSpPr>
          <p:cNvPr id="415" name="Shape 4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6" name="Shape 4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sz="1200"/>
              <a:t>**although the attitudes toward casual dating is nearly the same, these values show that both groups reject current college dating stereotypes</a:t>
            </a:r>
          </a:p>
          <a:p>
            <a:pPr lvl="0">
              <a:spcBef>
                <a:spcPts val="0"/>
              </a:spcBef>
              <a:buNone/>
            </a:pPr>
            <a:r>
              <a:rPr lang="en" sz="1200"/>
              <a:t>*differences aren’t too big, so we need to rework second sentence</a:t>
            </a:r>
          </a:p>
          <a:p>
            <a:pPr lvl="0">
              <a:spcBef>
                <a:spcPts val="0"/>
              </a:spcBef>
              <a:buNone/>
            </a:pPr>
            <a:r>
              <a:rPr lang="en" sz="1200"/>
              <a:t>*increase size of Japanese/American on charts</a:t>
            </a:r>
          </a:p>
          <a:p>
            <a:pPr lvl="0">
              <a:spcBef>
                <a:spcPts val="0"/>
              </a:spcBef>
              <a:buNone/>
            </a:pPr>
            <a:r>
              <a:t/>
            </a:r>
            <a:endParaRPr sz="1200"/>
          </a:p>
          <a:p>
            <a:pPr lvl="0">
              <a:spcBef>
                <a:spcPts val="0"/>
              </a:spcBef>
              <a:buNone/>
            </a:pPr>
            <a:r>
              <a:t/>
            </a:r>
            <a:endParaRPr sz="1200"/>
          </a:p>
          <a:p>
            <a:pPr lvl="0">
              <a:spcBef>
                <a:spcPts val="0"/>
              </a:spcBef>
              <a:buNone/>
            </a:pPr>
            <a:r>
              <a:t/>
            </a:r>
            <a:endParaRPr sz="1200"/>
          </a:p>
          <a:p>
            <a:pPr lvl="0">
              <a:spcBef>
                <a:spcPts val="0"/>
              </a:spcBef>
              <a:buNone/>
            </a:pPr>
            <a:r>
              <a:rPr lang="en"/>
              <a:t>日本人と比較し、アメリカ人はこれらのコンセプトに抵抗がないと答えた人が多かった。</a:t>
            </a:r>
          </a:p>
          <a:p>
            <a:pPr lvl="0" rtl="0">
              <a:spcBef>
                <a:spcPts val="0"/>
              </a:spcBef>
              <a:buNone/>
            </a:pPr>
            <a:r>
              <a:rPr lang="en"/>
              <a:t>日本人は（約３５％）アメリカ人より(約33％）カジュアルなデートについて抵抗がないと答えた割合が高かった。</a:t>
            </a:r>
            <a:br>
              <a:rPr lang="en"/>
            </a:b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6" name="Shape 426"/>
        <p:cNvGrpSpPr/>
        <p:nvPr/>
      </p:nvGrpSpPr>
      <p:grpSpPr>
        <a:xfrm>
          <a:off x="0" y="0"/>
          <a:ext cx="0" cy="0"/>
          <a:chOff x="0" y="0"/>
          <a:chExt cx="0" cy="0"/>
        </a:xfrm>
      </p:grpSpPr>
      <p:sp>
        <p:nvSpPr>
          <p:cNvPr id="427" name="Shape 4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8" name="Shape 4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American students were more willing to communicate with their significant other more frequently than Japanese students</a:t>
            </a:r>
            <a:br>
              <a:rPr lang="en"/>
            </a:br>
            <a:br>
              <a:rPr lang="en"/>
            </a:br>
            <a:r>
              <a:rPr lang="en"/>
              <a:t>Japanese students preferred verbally establishing a committed relationship earlier than Americans,（ but Japanese students took more time than our literature review suggested.）</a:t>
            </a:r>
            <a:br>
              <a:rPr lang="en"/>
            </a:br>
          </a:p>
          <a:p>
            <a:pPr lvl="0">
              <a:spcBef>
                <a:spcPts val="0"/>
              </a:spcBef>
              <a:buNone/>
            </a:pPr>
            <a:r>
              <a:rPr lang="en"/>
              <a:t>In addition, according to our research, compared to american students more Japanese students believe that no verbal establishment is necessary.  </a:t>
            </a:r>
          </a:p>
          <a:p>
            <a:pPr lvl="0">
              <a:spcBef>
                <a:spcPts val="0"/>
              </a:spcBef>
              <a:buNone/>
            </a:pPr>
            <a:r>
              <a:t/>
            </a:r>
            <a:endParaRPr/>
          </a:p>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なぜ私がこの課題を選んだかというと日本で留学していた時に取った授業の中で</a:t>
            </a:r>
            <a:r>
              <a:rPr lang="en" sz="1200">
                <a:solidFill>
                  <a:schemeClr val="dk1"/>
                </a:solidFill>
              </a:rPr>
              <a:t>日本社会における女性の役割について学びその時初めて合コンについて知りました。その時から、日米間で恋愛事情に対する認識に違いがある事に気付き、日本とアメリカ独自の恋愛事情についてもっと深く知りたいと思ったからです。</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2" name="Shape 432"/>
        <p:cNvGrpSpPr/>
        <p:nvPr/>
      </p:nvGrpSpPr>
      <p:grpSpPr>
        <a:xfrm>
          <a:off x="0" y="0"/>
          <a:ext cx="0" cy="0"/>
          <a:chOff x="0" y="0"/>
          <a:chExt cx="0" cy="0"/>
        </a:xfrm>
      </p:grpSpPr>
      <p:sp>
        <p:nvSpPr>
          <p:cNvPr id="433" name="Shape 4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4" name="Shape 4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8" name="Shape 438"/>
        <p:cNvGrpSpPr/>
        <p:nvPr/>
      </p:nvGrpSpPr>
      <p:grpSpPr>
        <a:xfrm>
          <a:off x="0" y="0"/>
          <a:ext cx="0" cy="0"/>
          <a:chOff x="0" y="0"/>
          <a:chExt cx="0" cy="0"/>
        </a:xfrm>
      </p:grpSpPr>
      <p:sp>
        <p:nvSpPr>
          <p:cNvPr id="439" name="Shape 4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0" name="Shape 4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Both groups of students felt nearly the same about how their friends could affect their romantic relationships、 but Japanese students felt a bit more strongly about it.</a:t>
            </a:r>
          </a:p>
          <a:p>
            <a:pPr lvl="0" rtl="0">
              <a:spcBef>
                <a:spcPts val="0"/>
              </a:spcBef>
              <a:buNone/>
            </a:pPr>
            <a:r>
              <a:rPr lang="en"/>
              <a:t>Although  both Japanese and American students reflect similar responses, Japanese students show a slightly higher regard for their friends opinion.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7" name="Shape 447"/>
        <p:cNvGrpSpPr/>
        <p:nvPr/>
      </p:nvGrpSpPr>
      <p:grpSpPr>
        <a:xfrm>
          <a:off x="0" y="0"/>
          <a:ext cx="0" cy="0"/>
          <a:chOff x="0" y="0"/>
          <a:chExt cx="0" cy="0"/>
        </a:xfrm>
      </p:grpSpPr>
      <p:sp>
        <p:nvSpPr>
          <p:cNvPr id="448" name="Shape 4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9" name="Shape 4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6" name="Shape 456"/>
        <p:cNvGrpSpPr/>
        <p:nvPr/>
      </p:nvGrpSpPr>
      <p:grpSpPr>
        <a:xfrm>
          <a:off x="0" y="0"/>
          <a:ext cx="0" cy="0"/>
          <a:chOff x="0" y="0"/>
          <a:chExt cx="0" cy="0"/>
        </a:xfrm>
      </p:grpSpPr>
      <p:sp>
        <p:nvSpPr>
          <p:cNvPr id="457" name="Shape 4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8" name="Shape 4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Change chart to Japanese, add title</a:t>
            </a:r>
          </a:p>
          <a:p>
            <a:pPr lvl="0">
              <a:spcBef>
                <a:spcPts val="0"/>
              </a:spcBef>
              <a:buNone/>
            </a:pPr>
            <a:r>
              <a:t/>
            </a:r>
            <a:endParaRPr/>
          </a:p>
          <a:p>
            <a:pPr lvl="0">
              <a:spcBef>
                <a:spcPts val="0"/>
              </a:spcBef>
              <a:buNone/>
            </a:pPr>
            <a:r>
              <a:rPr lang="en"/>
              <a:t>恋愛関係を維持しようとする要因</a:t>
            </a:r>
          </a:p>
          <a:p>
            <a:pPr lvl="0">
              <a:spcBef>
                <a:spcPts val="0"/>
              </a:spcBef>
              <a:buNone/>
            </a:pPr>
            <a:r>
              <a:t/>
            </a:r>
            <a:endParaRPr/>
          </a:p>
          <a:p>
            <a:pPr lvl="0">
              <a:spcBef>
                <a:spcPts val="0"/>
              </a:spcBef>
              <a:buNone/>
            </a:pPr>
            <a:r>
              <a:rPr lang="en"/>
              <a:t>Add title, fix Japanese</a:t>
            </a:r>
          </a:p>
          <a:p>
            <a:pPr lvl="0" rtl="0">
              <a:spcBef>
                <a:spcPts val="0"/>
              </a:spcBef>
              <a:buNone/>
            </a:pPr>
            <a:r>
              <a:rPr lang="en"/>
              <a:t>Contrary to popular belief, Japanese students were more interested in physical intimacy when finding a partner, but more Americans wanted to be spoiled by their partner.</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6" name="Shape 466"/>
        <p:cNvGrpSpPr/>
        <p:nvPr/>
      </p:nvGrpSpPr>
      <p:grpSpPr>
        <a:xfrm>
          <a:off x="0" y="0"/>
          <a:ext cx="0" cy="0"/>
          <a:chOff x="0" y="0"/>
          <a:chExt cx="0" cy="0"/>
        </a:xfrm>
      </p:grpSpPr>
      <p:sp>
        <p:nvSpPr>
          <p:cNvPr id="467" name="Shape 4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68" name="Shape 4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Clr>
                <a:schemeClr val="dk1"/>
              </a:buClr>
              <a:buSzPct val="91666"/>
              <a:buFont typeface="Arial"/>
              <a:buNone/>
            </a:pPr>
            <a:r>
              <a:rPr lang="en" sz="1200">
                <a:solidFill>
                  <a:schemeClr val="dk1"/>
                </a:solidFill>
                <a:latin typeface="Georgia"/>
                <a:ea typeface="Georgia"/>
                <a:cs typeface="Georgia"/>
                <a:sym typeface="Georgia"/>
              </a:rPr>
              <a:t>*add key (Japanese, American)</a:t>
            </a:r>
          </a:p>
          <a:p>
            <a:pPr lvl="0">
              <a:spcBef>
                <a:spcPts val="0"/>
              </a:spcBef>
              <a:buClr>
                <a:schemeClr val="dk1"/>
              </a:buClr>
              <a:buSzPct val="91666"/>
              <a:buFont typeface="Arial"/>
              <a:buNone/>
            </a:pPr>
            <a:r>
              <a:t/>
            </a:r>
            <a:endParaRPr sz="1200">
              <a:solidFill>
                <a:schemeClr val="dk1"/>
              </a:solidFill>
              <a:latin typeface="Georgia"/>
              <a:ea typeface="Georgia"/>
              <a:cs typeface="Georgia"/>
              <a:sym typeface="Georgia"/>
            </a:endParaRPr>
          </a:p>
          <a:p>
            <a:pPr lvl="0">
              <a:spcBef>
                <a:spcPts val="0"/>
              </a:spcBef>
              <a:buClr>
                <a:schemeClr val="dk1"/>
              </a:buClr>
              <a:buSzPct val="91666"/>
              <a:buFont typeface="Arial"/>
              <a:buNone/>
            </a:pPr>
            <a:r>
              <a:t/>
            </a:r>
            <a:endParaRPr sz="1200">
              <a:solidFill>
                <a:schemeClr val="dk1"/>
              </a:solidFill>
              <a:latin typeface="Georgia"/>
              <a:ea typeface="Georgia"/>
              <a:cs typeface="Georgia"/>
              <a:sym typeface="Georgia"/>
            </a:endParaRPr>
          </a:p>
          <a:p>
            <a:pPr lvl="0">
              <a:spcBef>
                <a:spcPts val="0"/>
              </a:spcBef>
              <a:buClr>
                <a:schemeClr val="dk1"/>
              </a:buClr>
              <a:buSzPct val="91666"/>
              <a:buFont typeface="Arial"/>
              <a:buNone/>
            </a:pPr>
            <a:r>
              <a:t/>
            </a:r>
            <a:endParaRPr sz="1200">
              <a:solidFill>
                <a:schemeClr val="dk1"/>
              </a:solidFill>
              <a:latin typeface="Georgia"/>
              <a:ea typeface="Georgia"/>
              <a:cs typeface="Georgia"/>
              <a:sym typeface="Georgia"/>
            </a:endParaRPr>
          </a:p>
          <a:p>
            <a:pPr lvl="0">
              <a:spcBef>
                <a:spcPts val="0"/>
              </a:spcBef>
              <a:buClr>
                <a:schemeClr val="dk1"/>
              </a:buClr>
              <a:buSzPct val="91666"/>
              <a:buFont typeface="Arial"/>
              <a:buNone/>
            </a:pPr>
            <a:r>
              <a:t/>
            </a:r>
            <a:endParaRPr sz="1200">
              <a:solidFill>
                <a:schemeClr val="dk1"/>
              </a:solidFill>
              <a:latin typeface="Georgia"/>
              <a:ea typeface="Georgia"/>
              <a:cs typeface="Georgia"/>
              <a:sym typeface="Georgia"/>
            </a:endParaRPr>
          </a:p>
          <a:p>
            <a:pPr lvl="0">
              <a:spcBef>
                <a:spcPts val="0"/>
              </a:spcBef>
              <a:buClr>
                <a:schemeClr val="dk1"/>
              </a:buClr>
              <a:buSzPct val="91666"/>
              <a:buFont typeface="Arial"/>
              <a:buNone/>
            </a:pPr>
            <a:r>
              <a:t/>
            </a:r>
            <a:endParaRPr sz="1200">
              <a:solidFill>
                <a:schemeClr val="dk1"/>
              </a:solidFill>
              <a:latin typeface="Georgia"/>
              <a:ea typeface="Georgia"/>
              <a:cs typeface="Georgia"/>
              <a:sym typeface="Georgia"/>
            </a:endParaRPr>
          </a:p>
          <a:p>
            <a:pPr lvl="0">
              <a:spcBef>
                <a:spcPts val="0"/>
              </a:spcBef>
              <a:buClr>
                <a:schemeClr val="dk1"/>
              </a:buClr>
              <a:buSzPct val="91666"/>
              <a:buFont typeface="Arial"/>
              <a:buNone/>
            </a:pPr>
            <a:r>
              <a:t/>
            </a:r>
            <a:endParaRPr sz="1200">
              <a:solidFill>
                <a:schemeClr val="dk1"/>
              </a:solidFill>
              <a:latin typeface="Georgia"/>
              <a:ea typeface="Georgia"/>
              <a:cs typeface="Georgia"/>
              <a:sym typeface="Georgia"/>
            </a:endParaRPr>
          </a:p>
          <a:p>
            <a:pPr lvl="0" rtl="0">
              <a:spcBef>
                <a:spcPts val="0"/>
              </a:spcBef>
              <a:buClr>
                <a:schemeClr val="dk1"/>
              </a:buClr>
              <a:buSzPct val="91666"/>
              <a:buFont typeface="Arial"/>
              <a:buNone/>
            </a:pPr>
            <a:r>
              <a:rPr lang="en" sz="1200">
                <a:solidFill>
                  <a:schemeClr val="dk1"/>
                </a:solidFill>
                <a:latin typeface="Georgia"/>
                <a:ea typeface="Georgia"/>
                <a:cs typeface="Georgia"/>
                <a:sym typeface="Georgia"/>
              </a:rPr>
              <a:t>アメリカ人大学生の方が様々な所で恋愛関係を始める事に希望を託している。大部分の場所は、同じぐらいポジティブな反応がある</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4" name="Shape 474"/>
        <p:cNvGrpSpPr/>
        <p:nvPr/>
      </p:nvGrpSpPr>
      <p:grpSpPr>
        <a:xfrm>
          <a:off x="0" y="0"/>
          <a:ext cx="0" cy="0"/>
          <a:chOff x="0" y="0"/>
          <a:chExt cx="0" cy="0"/>
        </a:xfrm>
      </p:grpSpPr>
      <p:sp>
        <p:nvSpPr>
          <p:cNvPr id="475" name="Shape 4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76" name="Shape 4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rPr lang="en"/>
              <a:t>Japanese and American students prioritize common interests, physical appearance, and intimacy when finding a partner</a:t>
            </a:r>
            <a:br>
              <a:rPr lang="en"/>
            </a:br>
            <a:r>
              <a:rPr lang="en"/>
              <a:t>Japanese students surprisingly ranked physical appearance/intimacy higher than Americans</a:t>
            </a:r>
            <a:br>
              <a:rPr lang="en"/>
            </a:br>
            <a:r>
              <a:rPr lang="en"/>
              <a:t>Both groups prefer finding potential partners at school/through friends</a:t>
            </a:r>
            <a:br>
              <a:rPr lang="en"/>
            </a:br>
            <a:r>
              <a:rPr lang="en">
                <a:solidFill>
                  <a:schemeClr val="dk1"/>
                </a:solidFill>
              </a:rPr>
              <a:t>Japanese students were less likely to try online dating or blind dates, whereas American students found it more unlikely to date coworkers.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0" name="Shape 480"/>
        <p:cNvGrpSpPr/>
        <p:nvPr/>
      </p:nvGrpSpPr>
      <p:grpSpPr>
        <a:xfrm>
          <a:off x="0" y="0"/>
          <a:ext cx="0" cy="0"/>
          <a:chOff x="0" y="0"/>
          <a:chExt cx="0" cy="0"/>
        </a:xfrm>
      </p:grpSpPr>
      <p:sp>
        <p:nvSpPr>
          <p:cNvPr id="481" name="Shape 4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2" name="Shape 4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rPr lang="en">
                <a:solidFill>
                  <a:schemeClr val="dk1"/>
                </a:solidFill>
              </a:rPr>
              <a:t>GOOD!</a:t>
            </a:r>
          </a:p>
          <a:p>
            <a:pPr lvl="0">
              <a:spcBef>
                <a:spcPts val="0"/>
              </a:spcBef>
              <a:buClr>
                <a:schemeClr val="dk1"/>
              </a:buClr>
              <a:buSzPct val="100000"/>
              <a:buFont typeface="Arial"/>
              <a:buNone/>
            </a:pPr>
            <a:r>
              <a:t/>
            </a:r>
            <a:endParaRPr>
              <a:solidFill>
                <a:schemeClr val="dk1"/>
              </a:solidFill>
            </a:endParaRPr>
          </a:p>
          <a:p>
            <a:pPr lvl="0">
              <a:spcBef>
                <a:spcPts val="0"/>
              </a:spcBef>
              <a:buClr>
                <a:schemeClr val="dk1"/>
              </a:buClr>
              <a:buSzPct val="100000"/>
              <a:buFont typeface="Arial"/>
              <a:buNone/>
            </a:pPr>
            <a:r>
              <a:rPr lang="en">
                <a:solidFill>
                  <a:schemeClr val="dk1"/>
                </a:solidFill>
              </a:rPr>
              <a:t>2番目の例の日本語が変。「人として好ましく思われる」が特に。</a:t>
            </a:r>
          </a:p>
          <a:p>
            <a:pPr lvl="0">
              <a:spcBef>
                <a:spcPts val="0"/>
              </a:spcBef>
              <a:buClr>
                <a:schemeClr val="dk1"/>
              </a:buClr>
              <a:buSzPct val="100000"/>
              <a:buFont typeface="Arial"/>
              <a:buNone/>
            </a:pPr>
            <a:r>
              <a:rPr lang="en">
                <a:solidFill>
                  <a:schemeClr val="dk1"/>
                </a:solidFill>
              </a:rPr>
              <a:t>→ セックスフレンドの関係を持つことの方がより否定的に思われる。</a:t>
            </a:r>
          </a:p>
          <a:p>
            <a:pPr lvl="0">
              <a:spcBef>
                <a:spcPts val="0"/>
              </a:spcBef>
              <a:buClr>
                <a:schemeClr val="dk1"/>
              </a:buClr>
              <a:buSzPct val="100000"/>
              <a:buFont typeface="Arial"/>
              <a:buNone/>
            </a:pPr>
            <a:r>
              <a:t/>
            </a:r>
            <a:endParaRPr>
              <a:solidFill>
                <a:schemeClr val="dk1"/>
              </a:solidFill>
            </a:endParaRPr>
          </a:p>
          <a:p>
            <a:pPr lvl="0">
              <a:spcBef>
                <a:spcPts val="0"/>
              </a:spcBef>
              <a:buClr>
                <a:schemeClr val="dk1"/>
              </a:buClr>
              <a:buSzPct val="100000"/>
              <a:buFont typeface="Arial"/>
              <a:buNone/>
            </a:pPr>
            <a:r>
              <a:rPr lang="en">
                <a:solidFill>
                  <a:schemeClr val="dk1"/>
                </a:solidFill>
              </a:rPr>
              <a:t>3番目は例を出せって言われるかも。どんなふうに積極的・活発的になったのか。アメリカ人はどうなのか。とか、</a:t>
            </a:r>
          </a:p>
          <a:p>
            <a:pPr lvl="0">
              <a:spcBef>
                <a:spcPts val="0"/>
              </a:spcBef>
              <a:buClr>
                <a:schemeClr val="dk1"/>
              </a:buClr>
              <a:buSzPct val="100000"/>
              <a:buFont typeface="Arial"/>
              <a:buNone/>
            </a:pPr>
            <a:r>
              <a:rPr lang="en">
                <a:solidFill>
                  <a:schemeClr val="dk1"/>
                </a:solidFill>
              </a:rPr>
              <a:t>4つ目は、reflectのニュアンスがわからなかったから、リズに確認</a:t>
            </a:r>
          </a:p>
          <a:p>
            <a:pPr lvl="0">
              <a:spcBef>
                <a:spcPts val="0"/>
              </a:spcBef>
              <a:buNone/>
            </a:pPr>
            <a:r>
              <a:t/>
            </a:r>
            <a:endParaRPr/>
          </a:p>
          <a:p>
            <a:pPr lvl="0" rt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6" name="Shape 486"/>
        <p:cNvGrpSpPr/>
        <p:nvPr/>
      </p:nvGrpSpPr>
      <p:grpSpPr>
        <a:xfrm>
          <a:off x="0" y="0"/>
          <a:ext cx="0" cy="0"/>
          <a:chOff x="0" y="0"/>
          <a:chExt cx="0" cy="0"/>
        </a:xfrm>
      </p:grpSpPr>
      <p:sp>
        <p:nvSpPr>
          <p:cNvPr id="487" name="Shape 4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88" name="Shape 4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Clr>
                <a:schemeClr val="dk1"/>
              </a:buClr>
              <a:buSzPct val="100000"/>
              <a:buFont typeface="Arial"/>
              <a:buNone/>
            </a:pPr>
            <a:r>
              <a:rPr lang="en">
                <a:solidFill>
                  <a:schemeClr val="dk1"/>
                </a:solidFill>
              </a:rPr>
              <a:t>よく知られた＝既知　でもいいような気がするけど、難しい言葉だから要検討</a:t>
            </a:r>
          </a:p>
          <a:p>
            <a:pPr lvl="0">
              <a:spcBef>
                <a:spcPts val="0"/>
              </a:spcBef>
              <a:buClr>
                <a:schemeClr val="dk1"/>
              </a:buClr>
              <a:buSzPct val="100000"/>
              <a:buFont typeface="Arial"/>
              <a:buNone/>
            </a:pPr>
            <a:r>
              <a:t/>
            </a:r>
            <a:endParaRPr>
              <a:solidFill>
                <a:schemeClr val="dk1"/>
              </a:solidFill>
            </a:endParaRPr>
          </a:p>
          <a:p>
            <a:pPr lvl="0">
              <a:spcBef>
                <a:spcPts val="0"/>
              </a:spcBef>
              <a:buClr>
                <a:schemeClr val="dk1"/>
              </a:buClr>
              <a:buSzPct val="100000"/>
              <a:buFont typeface="Arial"/>
              <a:buNone/>
            </a:pPr>
            <a:r>
              <a:rPr lang="en">
                <a:solidFill>
                  <a:schemeClr val="dk1"/>
                </a:solidFill>
              </a:rPr>
              <a:t>Experienced abroadの意味。留学だけなのか、それとも海外旅行などの経験も含まれているのか。</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Lack of corresponding words in either language</a:t>
            </a:r>
            <a:br>
              <a:rPr lang="en"/>
            </a:br>
            <a:r>
              <a:rPr lang="en"/>
              <a:t>Translation of specific culturally well known concepts</a:t>
            </a:r>
            <a:br>
              <a:rPr lang="en"/>
            </a:br>
            <a:r>
              <a:rPr lang="en"/>
              <a:t>Degrees of severity </a:t>
            </a:r>
            <a:br>
              <a:rPr lang="en"/>
            </a:br>
            <a:r>
              <a:rPr lang="en"/>
              <a:t>Like vs love,  Committed relationship Vs Ready for marriage</a:t>
            </a:r>
            <a:br>
              <a:rPr lang="en"/>
            </a:br>
            <a:br>
              <a:rPr lang="en"/>
            </a:br>
            <a:r>
              <a:rPr lang="en"/>
              <a:t>Many Japanese correspondence had experience abroad, this may have influenced their view on this topic</a:t>
            </a:r>
            <a:br>
              <a:rPr lang="en"/>
            </a:b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2" name="Shape 492"/>
        <p:cNvGrpSpPr/>
        <p:nvPr/>
      </p:nvGrpSpPr>
      <p:grpSpPr>
        <a:xfrm>
          <a:off x="0" y="0"/>
          <a:ext cx="0" cy="0"/>
          <a:chOff x="0" y="0"/>
          <a:chExt cx="0" cy="0"/>
        </a:xfrm>
      </p:grpSpPr>
      <p:sp>
        <p:nvSpPr>
          <p:cNvPr id="493" name="Shape 4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4" name="Shape 4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Maybe fix this one…</a:t>
            </a:r>
          </a:p>
          <a:p>
            <a:pPr lvl="0">
              <a:spcBef>
                <a:spcPts val="0"/>
              </a:spcBef>
              <a:buNone/>
            </a:pPr>
            <a:r>
              <a:rPr lang="en"/>
              <a:t>“Living in foreign country could change person’s approach to dating more directly than observing foreign media embedded with cultural stereotypes.”</a:t>
            </a:r>
            <a:br>
              <a:rPr lang="en"/>
            </a:br>
            <a:r>
              <a:rPr lang="en"/>
              <a:t>“If Japanese and American relationships share a mutual goal of marriage, we can more easily compare practices and attitudes.”</a:t>
            </a:r>
          </a:p>
          <a:p>
            <a:pPr lvl="0">
              <a:spcBef>
                <a:spcPts val="0"/>
              </a:spcBef>
              <a:buNone/>
            </a:pPr>
            <a:r>
              <a:t/>
            </a:r>
            <a:endParaRPr/>
          </a:p>
          <a:p>
            <a:pPr lvl="0" rtl="0">
              <a:spcBef>
                <a:spcPts val="0"/>
              </a:spcBef>
              <a:buNone/>
            </a:pPr>
            <a:r>
              <a:rPr lang="en"/>
              <a:t>文化的要素を含んだ映画などのメディアより、実際に外国に住むことの方が恋愛に対する考え方に影響する。(直接的な影響を及ぼす。) </a:t>
            </a:r>
          </a:p>
          <a:p>
            <a:pPr lvl="0" rtl="0">
              <a:spcBef>
                <a:spcPts val="0"/>
              </a:spcBef>
              <a:buNone/>
            </a:pPr>
            <a:r>
              <a:t/>
            </a:r>
            <a:endParaRPr/>
          </a:p>
          <a:p>
            <a:pPr lvl="0">
              <a:spcBef>
                <a:spcPts val="0"/>
              </a:spcBef>
              <a:buNone/>
            </a:pPr>
            <a:r>
              <a:rPr lang="en"/>
              <a:t>もし日米の大学生の恋愛関係に結婚という共通の目標があれば、結婚までの彼らの行動や態度、考え方を容易に比較することができるだろう。</a:t>
            </a:r>
          </a:p>
          <a:p>
            <a:pPr lvl="0">
              <a:spcBef>
                <a:spcPts val="0"/>
              </a:spcBef>
              <a:buNone/>
            </a:pPr>
            <a:r>
              <a:t/>
            </a:r>
            <a:endParaRPr/>
          </a:p>
          <a:p>
            <a:pPr lvl="0">
              <a:spcBef>
                <a:spcPts val="0"/>
              </a:spcBef>
              <a:buNone/>
            </a:pPr>
            <a:r>
              <a:rPr lang="en"/>
              <a:t>If given the opportunity to further our research we would separate our research into two studies.</a:t>
            </a:r>
          </a:p>
          <a:p>
            <a:pPr lvl="0">
              <a:spcBef>
                <a:spcPts val="0"/>
              </a:spcBef>
              <a:buNone/>
            </a:pPr>
            <a:r>
              <a:rPr lang="en"/>
              <a:t>The first study would focus on experience abroad and its affects on how college students approach relationships.</a:t>
            </a:r>
          </a:p>
          <a:p>
            <a:pPr lvl="0">
              <a:spcBef>
                <a:spcPts val="0"/>
              </a:spcBef>
              <a:buNone/>
            </a:pPr>
            <a:r>
              <a:rPr lang="en"/>
              <a:t>The second study would compare practices and attitudes between Japanese and American students, in relationships where the final goal is marriage.　</a:t>
            </a:r>
          </a:p>
          <a:p>
            <a:pPr lvl="0">
              <a:spcBef>
                <a:spcPts val="0"/>
              </a:spcBef>
              <a:buNone/>
            </a:pPr>
            <a:r>
              <a:t/>
            </a:r>
            <a:endParaRPr/>
          </a:p>
          <a:p>
            <a:pPr lvl="0">
              <a:spcBef>
                <a:spcPts val="0"/>
              </a:spcBef>
              <a:buNone/>
            </a:pPr>
            <a:r>
              <a:t/>
            </a:r>
            <a:endParaRPr/>
          </a:p>
          <a:p>
            <a:pPr lvl="0">
              <a:spcBef>
                <a:spcPts val="0"/>
              </a:spcBef>
              <a:buNone/>
            </a:pPr>
            <a:r>
              <a:rPr lang="en"/>
              <a:t>将来の研究課題として、私たちの研究を2つにわけたいと思います。1つ目は、留学経験が大学生の恋愛関係に対する考え方にどのような影響を及ぼすのか。2つ目は、結婚を目的としている恋愛関係において、</a:t>
            </a:r>
            <a:r>
              <a:rPr lang="en">
                <a:solidFill>
                  <a:schemeClr val="dk1"/>
                </a:solidFill>
              </a:rPr>
              <a:t>行動や態度、考え方に</a:t>
            </a:r>
            <a:r>
              <a:rPr lang="en"/>
              <a:t>日米の大学生間で</a:t>
            </a:r>
            <a:r>
              <a:rPr lang="en">
                <a:solidFill>
                  <a:schemeClr val="dk1"/>
                </a:solidFill>
              </a:rPr>
              <a:t>どのような違いがあるのかについて研究を行いたいと思います。</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8" name="Shape 498"/>
        <p:cNvGrpSpPr/>
        <p:nvPr/>
      </p:nvGrpSpPr>
      <p:grpSpPr>
        <a:xfrm>
          <a:off x="0" y="0"/>
          <a:ext cx="0" cy="0"/>
          <a:chOff x="0" y="0"/>
          <a:chExt cx="0" cy="0"/>
        </a:xfrm>
      </p:grpSpPr>
      <p:sp>
        <p:nvSpPr>
          <p:cNvPr id="499" name="Shape 4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00" name="Shape 5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Are links media resources? If so, put on separate page</a:t>
            </a:r>
          </a:p>
          <a:p>
            <a:pPr lvl="0" rtl="0">
              <a:spcBef>
                <a:spcPts val="0"/>
              </a:spcBef>
              <a:buNone/>
            </a:pPr>
            <a:r>
              <a:rPr lang="en"/>
              <a:t>Add Japanese resources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sz="1200"/>
              <a:t>私は今</a:t>
            </a:r>
            <a:r>
              <a:rPr lang="en" sz="1200">
                <a:solidFill>
                  <a:schemeClr val="dk1"/>
                </a:solidFill>
              </a:rPr>
              <a:t>国際恋愛をしているからです。また日本で留学していた時によく文化の違いが、私たちの関係にどう影響したか聞かれたためもっとこのことに認識を深めたからです。恋愛中に文化の違いによって生じる摩擦を避けたいので、日本とアメリカの恋愛事情について更に理解できるようになりたいと思ったからです。</a:t>
            </a:r>
            <a:br>
              <a:rPr lang="en" sz="3000">
                <a:solidFill>
                  <a:schemeClr val="dk1"/>
                </a:solidFill>
                <a:latin typeface="Georgia"/>
                <a:ea typeface="Georgia"/>
                <a:cs typeface="Georgia"/>
                <a:sym typeface="Georgia"/>
              </a:rPr>
            </a:b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4" name="Shape 504"/>
        <p:cNvGrpSpPr/>
        <p:nvPr/>
      </p:nvGrpSpPr>
      <p:grpSpPr>
        <a:xfrm>
          <a:off x="0" y="0"/>
          <a:ext cx="0" cy="0"/>
          <a:chOff x="0" y="0"/>
          <a:chExt cx="0" cy="0"/>
        </a:xfrm>
      </p:grpSpPr>
      <p:sp>
        <p:nvSpPr>
          <p:cNvPr id="505" name="Shape 5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06" name="Shape 5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0" name="Shape 510"/>
        <p:cNvGrpSpPr/>
        <p:nvPr/>
      </p:nvGrpSpPr>
      <p:grpSpPr>
        <a:xfrm>
          <a:off x="0" y="0"/>
          <a:ext cx="0" cy="0"/>
          <a:chOff x="0" y="0"/>
          <a:chExt cx="0" cy="0"/>
        </a:xfrm>
      </p:grpSpPr>
      <p:sp>
        <p:nvSpPr>
          <p:cNvPr id="511" name="Shape 5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12" name="Shape 5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6" name="Shape 516"/>
        <p:cNvGrpSpPr/>
        <p:nvPr/>
      </p:nvGrpSpPr>
      <p:grpSpPr>
        <a:xfrm>
          <a:off x="0" y="0"/>
          <a:ext cx="0" cy="0"/>
          <a:chOff x="0" y="0"/>
          <a:chExt cx="0" cy="0"/>
        </a:xfrm>
      </p:grpSpPr>
      <p:sp>
        <p:nvSpPr>
          <p:cNvPr id="517" name="Shape 5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18" name="Shape 5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2" name="Shape 2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lnSpc>
                <a:spcPct val="150000"/>
              </a:lnSpc>
              <a:spcBef>
                <a:spcPts val="600"/>
              </a:spcBef>
              <a:buClr>
                <a:schemeClr val="dk1"/>
              </a:buClr>
              <a:buSzPct val="91666"/>
              <a:buFont typeface="Arial"/>
              <a:buNone/>
            </a:pPr>
            <a:r>
              <a:rPr lang="en" sz="1200">
                <a:latin typeface="Georgia"/>
                <a:ea typeface="Georgia"/>
                <a:cs typeface="Georgia"/>
                <a:sym typeface="Georgia"/>
              </a:rPr>
              <a:t>私達の研究質問は次の３つです。一、</a:t>
            </a:r>
            <a:r>
              <a:rPr lang="en" sz="1200">
                <a:solidFill>
                  <a:schemeClr val="dk1"/>
                </a:solidFill>
                <a:latin typeface="Georgia"/>
                <a:ea typeface="Georgia"/>
                <a:cs typeface="Georgia"/>
                <a:sym typeface="Georgia"/>
              </a:rPr>
              <a:t>日本とアメリカの大学生が恋愛をする上で、それぞれどのような認識の違いがパートナー間にあるか。そして、その認識の違いがどのように彼らに影響しているか。二、日本人とアメリカ人の大学生の間で、恋愛と勉強に対する姿勢について、どのような違いがあるのか。三、恋愛関係を続けようとする要因は何か、の以上です。</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8" name="Shape 2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それでは、まず始めにこの研究の背景として、この項目について順をおって説明します。</a:t>
            </a:r>
            <a:r>
              <a:rPr lang="en" sz="1200">
                <a:solidFill>
                  <a:schemeClr val="dk1"/>
                </a:solidFill>
                <a:highlight>
                  <a:srgbClr val="FFFFFF"/>
                </a:highlight>
                <a:latin typeface="MS Mincho"/>
                <a:ea typeface="MS Mincho"/>
                <a:cs typeface="MS Mincho"/>
                <a:sym typeface="MS Mincho"/>
              </a:rPr>
              <a:t>まずは、</a:t>
            </a:r>
            <a:r>
              <a:rPr lang="en" sz="1200">
                <a:solidFill>
                  <a:schemeClr val="dk1"/>
                </a:solidFill>
                <a:latin typeface="Georgia"/>
                <a:ea typeface="Georgia"/>
                <a:cs typeface="Georgia"/>
                <a:sym typeface="Georgia"/>
              </a:rPr>
              <a:t>恋愛の価値観と恋愛の６種類ということを</a:t>
            </a:r>
            <a:r>
              <a:rPr lang="en" sz="1200">
                <a:solidFill>
                  <a:schemeClr val="dk1"/>
                </a:solidFill>
                <a:highlight>
                  <a:srgbClr val="FFFFFF"/>
                </a:highlight>
                <a:latin typeface="MS Mincho"/>
                <a:ea typeface="MS Mincho"/>
                <a:cs typeface="MS Mincho"/>
                <a:sym typeface="MS Mincho"/>
              </a:rPr>
              <a:t>紹介します。次に、</a:t>
            </a:r>
            <a:r>
              <a:rPr lang="en" sz="1200">
                <a:solidFill>
                  <a:schemeClr val="dk1"/>
                </a:solidFill>
                <a:latin typeface="Georgia"/>
                <a:ea typeface="Georgia"/>
                <a:cs typeface="Georgia"/>
                <a:sym typeface="Georgia"/>
              </a:rPr>
              <a:t>男女間の恋愛関係や</a:t>
            </a:r>
            <a:r>
              <a:rPr lang="en" sz="1200">
                <a:solidFill>
                  <a:schemeClr val="dk1"/>
                </a:solidFill>
                <a:highlight>
                  <a:srgbClr val="FFFFFF"/>
                </a:highlight>
                <a:latin typeface="MS Mincho"/>
                <a:ea typeface="MS Mincho"/>
                <a:cs typeface="MS Mincho"/>
                <a:sym typeface="MS Mincho"/>
              </a:rPr>
              <a:t>日米における恋愛関係に対する解釈を説明します。最後に、社会的影響や学校と恋愛のバランスを紹介します。</a:t>
            </a:r>
          </a:p>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sz="1200"/>
              <a:t>見た目と内部の価値観にも色々な見方があります。特に、外部の価値観として</a:t>
            </a:r>
            <a:r>
              <a:rPr lang="en" sz="1200">
                <a:solidFill>
                  <a:schemeClr val="dk1"/>
                </a:solidFill>
                <a:latin typeface="Georgia"/>
                <a:ea typeface="Georgia"/>
                <a:cs typeface="Georgia"/>
                <a:sym typeface="Georgia"/>
              </a:rPr>
              <a:t>していいこととやってはいけないことの基準や実用的な応用があります。</a:t>
            </a:r>
            <a:r>
              <a:rPr lang="en" sz="1200">
                <a:solidFill>
                  <a:srgbClr val="0000FF"/>
                </a:solidFill>
                <a:latin typeface="Georgia"/>
                <a:ea typeface="Georgia"/>
                <a:cs typeface="Georgia"/>
                <a:sym typeface="Georgia"/>
              </a:rPr>
              <a:t>（特に、外部の価値観には許される行為とするべきではない行為の基準やその価値観の実用的な応用があります）　</a:t>
            </a:r>
            <a:r>
              <a:rPr lang="en" sz="1200">
                <a:solidFill>
                  <a:schemeClr val="dk1"/>
                </a:solidFill>
                <a:latin typeface="Georgia"/>
                <a:ea typeface="Georgia"/>
                <a:cs typeface="Georgia"/>
                <a:sym typeface="Georgia"/>
              </a:rPr>
              <a:t>例えば、女性が性的に活発なであれば否定的に見られます。そして、内部の価値観として個人の体験や日常行動によります。例えば、セックスに興味がない女性も否定的で堅物の人とみなされる傾向にあります。</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sz="1200"/>
              <a:t>恋愛には３つの見解があります。それは</a:t>
            </a:r>
            <a:r>
              <a:rPr lang="en" sz="1200">
                <a:solidFill>
                  <a:schemeClr val="dk1"/>
                </a:solidFill>
              </a:rPr>
              <a:t>相手に対する感情や欲求のあり方、お互いが相手に望み期待する事柄、そして長期的な恋愛関係なのか短期的な恋愛関係です。それがさらに次の６つのタイプにわけられます。</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これは恋愛の相関図です。エロス（美への愛）・ルダス（遊びの愛）・ストロゲ（友愛的な愛）の三つのタイプから成ります。例えば、エロスとルダスを混ぜると、熱狂的な愛マニアになり、エロスとストロゲを合わせると献身的な愛・アガペーとなり、ルダスとストロゲをあわせると実利的な愛プラグマという複合型のタイプが生まれます。</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u="sng">
                <a:solidFill>
                  <a:schemeClr val="hlink"/>
                </a:solidFill>
                <a:hlinkClick r:id="rId2"/>
              </a:rPr>
              <a:t>http://ameblo.jp/shinya-kida/entry-11054974137.html</a:t>
            </a:r>
          </a:p>
          <a:p>
            <a:pPr lvl="0">
              <a:spcBef>
                <a:spcPts val="0"/>
              </a:spcBef>
              <a:buNone/>
            </a:pPr>
            <a:r>
              <a:t/>
            </a:r>
            <a:endParaRPr/>
          </a:p>
          <a:p>
            <a:pPr lvl="0">
              <a:spcBef>
                <a:spcPts val="0"/>
              </a:spcBef>
              <a:buNone/>
            </a:pPr>
            <a:r>
              <a:rPr lang="en"/>
              <a:t>This chart indicates the primary（基本のタイプ） and secondary points (複合型のタイプ)of love. As you can see, when two primary point mix they create a secondary point. When all points are present in a relationship it is seen as holistic. </a:t>
            </a:r>
          </a:p>
          <a:p>
            <a:pPr lvl="0">
              <a:spcBef>
                <a:spcPts val="0"/>
              </a:spcBef>
              <a:buNone/>
            </a:pPr>
            <a:r>
              <a:rPr lang="en"/>
              <a:t>この図は恋愛の基本のタイプと複合型のタイプをを表示する。二つの基本のタイプを混ぜ合わせ、複合型のタイプを樹立される。全てのポイントがあり、全体論的であるように、関係は見られる。</a:t>
            </a:r>
          </a:p>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grpSp>
        <p:nvGrpSpPr>
          <p:cNvPr id="26" name="Shape 26"/>
          <p:cNvGrpSpPr/>
          <p:nvPr/>
        </p:nvGrpSpPr>
        <p:grpSpPr>
          <a:xfrm flipH="1" rot="10800000">
            <a:off x="0" y="-534"/>
            <a:ext cx="9162288" cy="3086303"/>
            <a:chOff x="-7937" y="4255637"/>
            <a:chExt cx="9144000" cy="2606675"/>
          </a:xfrm>
        </p:grpSpPr>
        <p:sp>
          <p:nvSpPr>
            <p:cNvPr id="27" name="Shape 27"/>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28" name="Shape 28"/>
            <p:cNvSpPr/>
            <p:nvPr/>
          </p:nvSpPr>
          <p:spPr>
            <a:xfrm>
              <a:off x="8777288" y="4306437"/>
              <a:ext cx="348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29" name="Shape 29"/>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0" name="Shape 30"/>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1" name="Shape 31"/>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2" name="Shape 32"/>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3" name="Shape 33"/>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4" name="Shape 34"/>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5" name="Shape 35"/>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6" name="Shape 36"/>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7" name="Shape 37"/>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8" name="Shape 38"/>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39" name="Shape 39"/>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0" name="Shape 40"/>
            <p:cNvSpPr/>
            <p:nvPr/>
          </p:nvSpPr>
          <p:spPr>
            <a:xfrm>
              <a:off x="8697913" y="4306437"/>
              <a:ext cx="381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1" name="Shape 41"/>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2" name="Shape 42"/>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3" name="Shape 43"/>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4" name="Shape 44"/>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5" name="Shape 45"/>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6" name="Shape 46"/>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7" name="Shape 47"/>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8" name="Shape 48"/>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49" name="Shape 49"/>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0" name="Shape 50"/>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1" name="Shape 51"/>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2" name="Shape 52"/>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3" name="Shape 53"/>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4" name="Shape 54"/>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5" name="Shape 55"/>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6" name="Shape 56"/>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sp>
          <p:nvSpPr>
            <p:cNvPr id="57" name="Shape 57"/>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solidFill>
                  <a:schemeClr val="dk1"/>
                </a:solidFill>
              </a:endParaRPr>
            </a:p>
          </p:txBody>
        </p:sp>
      </p:grpSp>
      <p:sp>
        <p:nvSpPr>
          <p:cNvPr id="58" name="Shape 58"/>
          <p:cNvSpPr txBox="1"/>
          <p:nvPr>
            <p:ph type="ctrTitle"/>
          </p:nvPr>
        </p:nvSpPr>
        <p:spPr>
          <a:xfrm>
            <a:off x="685800" y="1739635"/>
            <a:ext cx="7772400" cy="1238100"/>
          </a:xfrm>
          <a:prstGeom prst="rect">
            <a:avLst/>
          </a:prstGeom>
        </p:spPr>
        <p:txBody>
          <a:bodyPr anchorCtr="0" anchor="b" bIns="91425" lIns="91425" rIns="91425" tIns="91425"/>
          <a:lstStyle>
            <a:lvl1pPr lvl="0" rtl="0" algn="ctr">
              <a:spcBef>
                <a:spcPts val="0"/>
              </a:spcBef>
              <a:buClr>
                <a:srgbClr val="FFFFFF"/>
              </a:buClr>
              <a:defRPr>
                <a:solidFill>
                  <a:srgbClr val="FFFFFF"/>
                </a:solidFill>
              </a:defRPr>
            </a:lvl1pPr>
            <a:lvl2pPr lvl="1" rtl="0" algn="ctr">
              <a:spcBef>
                <a:spcPts val="0"/>
              </a:spcBef>
              <a:buClr>
                <a:schemeClr val="lt2"/>
              </a:buClr>
              <a:defRPr>
                <a:solidFill>
                  <a:schemeClr val="lt2"/>
                </a:solidFill>
              </a:defRPr>
            </a:lvl2pPr>
            <a:lvl3pPr lvl="2" rtl="0" algn="ctr">
              <a:spcBef>
                <a:spcPts val="0"/>
              </a:spcBef>
              <a:buClr>
                <a:schemeClr val="lt2"/>
              </a:buClr>
              <a:defRPr>
                <a:solidFill>
                  <a:schemeClr val="lt2"/>
                </a:solidFill>
              </a:defRPr>
            </a:lvl3pPr>
            <a:lvl4pPr lvl="3" rtl="0" algn="ctr">
              <a:spcBef>
                <a:spcPts val="0"/>
              </a:spcBef>
              <a:buClr>
                <a:schemeClr val="lt2"/>
              </a:buClr>
              <a:defRPr>
                <a:solidFill>
                  <a:schemeClr val="lt2"/>
                </a:solidFill>
              </a:defRPr>
            </a:lvl4pPr>
            <a:lvl5pPr lvl="4" rtl="0" algn="ctr">
              <a:spcBef>
                <a:spcPts val="0"/>
              </a:spcBef>
              <a:buClr>
                <a:schemeClr val="lt2"/>
              </a:buClr>
              <a:defRPr>
                <a:solidFill>
                  <a:schemeClr val="lt2"/>
                </a:solidFill>
              </a:defRPr>
            </a:lvl5pPr>
            <a:lvl6pPr lvl="5" rtl="0" algn="ctr">
              <a:spcBef>
                <a:spcPts val="0"/>
              </a:spcBef>
              <a:buClr>
                <a:schemeClr val="lt2"/>
              </a:buClr>
              <a:defRPr>
                <a:solidFill>
                  <a:schemeClr val="lt2"/>
                </a:solidFill>
              </a:defRPr>
            </a:lvl6pPr>
            <a:lvl7pPr lvl="6" rtl="0" algn="ctr">
              <a:spcBef>
                <a:spcPts val="0"/>
              </a:spcBef>
              <a:buClr>
                <a:schemeClr val="lt2"/>
              </a:buClr>
              <a:defRPr>
                <a:solidFill>
                  <a:schemeClr val="lt2"/>
                </a:solidFill>
              </a:defRPr>
            </a:lvl7pPr>
            <a:lvl8pPr lvl="7" rtl="0" algn="ctr">
              <a:spcBef>
                <a:spcPts val="0"/>
              </a:spcBef>
              <a:buClr>
                <a:schemeClr val="lt2"/>
              </a:buClr>
              <a:defRPr>
                <a:solidFill>
                  <a:schemeClr val="lt2"/>
                </a:solidFill>
              </a:defRPr>
            </a:lvl8pPr>
            <a:lvl9pPr lvl="8" rtl="0" algn="ctr">
              <a:spcBef>
                <a:spcPts val="0"/>
              </a:spcBef>
              <a:buClr>
                <a:schemeClr val="lt2"/>
              </a:buClr>
              <a:defRPr>
                <a:solidFill>
                  <a:schemeClr val="lt2"/>
                </a:solidFill>
              </a:defRPr>
            </a:lvl9pPr>
          </a:lstStyle>
          <a:p/>
        </p:txBody>
      </p:sp>
      <p:sp>
        <p:nvSpPr>
          <p:cNvPr id="59" name="Shape 59"/>
          <p:cNvSpPr txBox="1"/>
          <p:nvPr>
            <p:ph idx="1" type="subTitle"/>
          </p:nvPr>
        </p:nvSpPr>
        <p:spPr>
          <a:xfrm>
            <a:off x="685800" y="3086100"/>
            <a:ext cx="7772400" cy="661500"/>
          </a:xfrm>
          <a:prstGeom prst="rect">
            <a:avLst/>
          </a:prstGeom>
        </p:spPr>
        <p:txBody>
          <a:bodyPr anchorCtr="0" anchor="t" bIns="91425" lIns="91425" rIns="91425" tIns="91425"/>
          <a:lstStyle>
            <a:lvl1pPr lvl="0" rtl="0" algn="ctr">
              <a:spcBef>
                <a:spcPts val="0"/>
              </a:spcBef>
              <a:buSzPct val="100000"/>
              <a:buNone/>
              <a:defRPr i="1" sz="2400"/>
            </a:lvl1pPr>
            <a:lvl2pPr lvl="1" rtl="0" algn="ctr">
              <a:spcBef>
                <a:spcPts val="0"/>
              </a:spcBef>
              <a:buNone/>
              <a:defRPr i="1"/>
            </a:lvl2pPr>
            <a:lvl3pPr lvl="2" rtl="0" algn="ctr">
              <a:spcBef>
                <a:spcPts val="0"/>
              </a:spcBef>
              <a:buNone/>
              <a:defRPr i="1"/>
            </a:lvl3pPr>
            <a:lvl4pPr lvl="3" rtl="0" algn="ctr">
              <a:spcBef>
                <a:spcPts val="0"/>
              </a:spcBef>
              <a:buSzPct val="100000"/>
              <a:buNone/>
              <a:defRPr i="1" sz="2400"/>
            </a:lvl4pPr>
            <a:lvl5pPr lvl="4" rtl="0" algn="ctr">
              <a:spcBef>
                <a:spcPts val="0"/>
              </a:spcBef>
              <a:buSzPct val="100000"/>
              <a:buNone/>
              <a:defRPr i="1" sz="2400"/>
            </a:lvl5pPr>
            <a:lvl6pPr lvl="5" rtl="0" algn="ctr">
              <a:spcBef>
                <a:spcPts val="0"/>
              </a:spcBef>
              <a:buSzPct val="100000"/>
              <a:buNone/>
              <a:defRPr i="1" sz="2400"/>
            </a:lvl6pPr>
            <a:lvl7pPr lvl="6" rtl="0" algn="ctr">
              <a:spcBef>
                <a:spcPts val="0"/>
              </a:spcBef>
              <a:buSzPct val="100000"/>
              <a:buNone/>
              <a:defRPr i="1" sz="2400"/>
            </a:lvl7pPr>
            <a:lvl8pPr lvl="7" rtl="0" algn="ctr">
              <a:spcBef>
                <a:spcPts val="0"/>
              </a:spcBef>
              <a:buSzPct val="100000"/>
              <a:buNone/>
              <a:defRPr i="1" sz="2400"/>
            </a:lvl8pPr>
            <a:lvl9pPr lvl="8" rtl="0" algn="ctr">
              <a:spcBef>
                <a:spcPts val="0"/>
              </a:spcBef>
              <a:buSzPct val="100000"/>
              <a:buNone/>
              <a:defRPr i="1" sz="24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66" name="Shape 166"/>
        <p:cNvGrpSpPr/>
        <p:nvPr/>
      </p:nvGrpSpPr>
      <p:grpSpPr>
        <a:xfrm>
          <a:off x="0" y="0"/>
          <a:ext cx="0" cy="0"/>
          <a:chOff x="0" y="0"/>
          <a:chExt cx="0" cy="0"/>
        </a:xfrm>
      </p:grpSpPr>
      <p:sp>
        <p:nvSpPr>
          <p:cNvPr id="167" name="Shape 167"/>
          <p:cNvSpPr txBox="1"/>
          <p:nvPr>
            <p:ph type="title"/>
          </p:nvPr>
        </p:nvSpPr>
        <p:spPr>
          <a:xfrm>
            <a:off x="457200" y="155628"/>
            <a:ext cx="8229600" cy="1044600"/>
          </a:xfrm>
          <a:prstGeom prst="rect">
            <a:avLst/>
          </a:prstGeom>
        </p:spPr>
        <p:txBody>
          <a:bodyPr anchorCtr="0" anchor="b" bIns="91425" lIns="91425" rIns="91425" tIns="91425"/>
          <a:lstStyle>
            <a:lvl1pPr lvl="0" rtl="0">
              <a:spcBef>
                <a:spcPts val="0"/>
              </a:spcBef>
              <a:buClr>
                <a:srgbClr val="000000"/>
              </a:buClr>
              <a:defRPr>
                <a:solidFill>
                  <a:srgbClr val="00000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68" name="Shape 168"/>
        <p:cNvGrpSpPr/>
        <p:nvPr/>
      </p:nvGrpSpPr>
      <p:grpSpPr>
        <a:xfrm>
          <a:off x="0" y="0"/>
          <a:ext cx="0" cy="0"/>
          <a:chOff x="0" y="0"/>
          <a:chExt cx="0" cy="0"/>
        </a:xfrm>
      </p:grpSpPr>
      <p:grpSp>
        <p:nvGrpSpPr>
          <p:cNvPr id="169" name="Shape 169"/>
          <p:cNvGrpSpPr/>
          <p:nvPr/>
        </p:nvGrpSpPr>
        <p:grpSpPr>
          <a:xfrm>
            <a:off x="0" y="4082016"/>
            <a:ext cx="9162288" cy="1073168"/>
            <a:chOff x="-7937" y="4255637"/>
            <a:chExt cx="9144000" cy="2606675"/>
          </a:xfrm>
        </p:grpSpPr>
        <p:sp>
          <p:nvSpPr>
            <p:cNvPr id="170" name="Shape 170"/>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1" name="Shape 171"/>
            <p:cNvSpPr/>
            <p:nvPr/>
          </p:nvSpPr>
          <p:spPr>
            <a:xfrm>
              <a:off x="8777288" y="4306437"/>
              <a:ext cx="348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2" name="Shape 172"/>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3" name="Shape 173"/>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4" name="Shape 174"/>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5" name="Shape 175"/>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6" name="Shape 176"/>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7" name="Shape 177"/>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8" name="Shape 178"/>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79" name="Shape 179"/>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0" name="Shape 180"/>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1" name="Shape 181"/>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2" name="Shape 182"/>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3" name="Shape 183"/>
            <p:cNvSpPr/>
            <p:nvPr/>
          </p:nvSpPr>
          <p:spPr>
            <a:xfrm>
              <a:off x="8697913" y="4306437"/>
              <a:ext cx="381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4" name="Shape 184"/>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5" name="Shape 185"/>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6" name="Shape 186"/>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7" name="Shape 187"/>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8" name="Shape 188"/>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89" name="Shape 189"/>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0" name="Shape 190"/>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1" name="Shape 191"/>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2" name="Shape 192"/>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3" name="Shape 193"/>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4" name="Shape 194"/>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5" name="Shape 195"/>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6" name="Shape 196"/>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7" name="Shape 197"/>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8" name="Shape 198"/>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99" name="Shape 199"/>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200" name="Shape 200"/>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grpSp>
      <p:sp>
        <p:nvSpPr>
          <p:cNvPr id="201" name="Shape 201"/>
          <p:cNvSpPr txBox="1"/>
          <p:nvPr>
            <p:ph idx="1" type="body"/>
          </p:nvPr>
        </p:nvSpPr>
        <p:spPr>
          <a:xfrm>
            <a:off x="457200" y="4246565"/>
            <a:ext cx="8229600" cy="679200"/>
          </a:xfrm>
          <a:prstGeom prst="rect">
            <a:avLst/>
          </a:prstGeom>
        </p:spPr>
        <p:txBody>
          <a:bodyPr anchorCtr="0" anchor="t" bIns="91425" lIns="91425" rIns="91425" tIns="91425"/>
          <a:lstStyle>
            <a:lvl1pPr lvl="0" rtl="0" algn="ctr">
              <a:spcBef>
                <a:spcPts val="0"/>
              </a:spcBef>
              <a:buClr>
                <a:schemeClr val="lt2"/>
              </a:buClr>
              <a:buSzPct val="100000"/>
              <a:buNone/>
              <a:defRPr i="1" sz="2400">
                <a:solidFill>
                  <a:schemeClr val="lt2"/>
                </a:solidFill>
              </a:defRPr>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02" name="Shape 20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0" name="Shape 60"/>
        <p:cNvGrpSpPr/>
        <p:nvPr/>
      </p:nvGrpSpPr>
      <p:grpSpPr>
        <a:xfrm>
          <a:off x="0" y="0"/>
          <a:ext cx="0" cy="0"/>
          <a:chOff x="0" y="0"/>
          <a:chExt cx="0" cy="0"/>
        </a:xfrm>
      </p:grpSpPr>
      <p:sp>
        <p:nvSpPr>
          <p:cNvPr id="61" name="Shape 61"/>
          <p:cNvSpPr txBox="1"/>
          <p:nvPr>
            <p:ph type="title"/>
          </p:nvPr>
        </p:nvSpPr>
        <p:spPr>
          <a:xfrm>
            <a:off x="457200" y="155628"/>
            <a:ext cx="8229600" cy="1044600"/>
          </a:xfrm>
          <a:prstGeom prst="rect">
            <a:avLst/>
          </a:prstGeom>
        </p:spPr>
        <p:txBody>
          <a:bodyPr anchorCtr="0" anchor="b" bIns="91425" lIns="91425" rIns="91425" tIns="91425"/>
          <a:lstStyle>
            <a:lvl1pPr lvl="0" rtl="0" algn="ctr">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2" name="Shape 62"/>
          <p:cNvSpPr txBox="1"/>
          <p:nvPr>
            <p:ph idx="1" type="body"/>
          </p:nvPr>
        </p:nvSpPr>
        <p:spPr>
          <a:xfrm>
            <a:off x="457200" y="1297780"/>
            <a:ext cx="8229600" cy="36279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3" name="Shape 63"/>
        <p:cNvGrpSpPr/>
        <p:nvPr/>
      </p:nvGrpSpPr>
      <p:grpSpPr>
        <a:xfrm>
          <a:off x="0" y="0"/>
          <a:ext cx="0" cy="0"/>
          <a:chOff x="0" y="0"/>
          <a:chExt cx="0" cy="0"/>
        </a:xfrm>
      </p:grpSpPr>
      <p:sp>
        <p:nvSpPr>
          <p:cNvPr id="64" name="Shape 64"/>
          <p:cNvSpPr txBox="1"/>
          <p:nvPr>
            <p:ph type="title"/>
          </p:nvPr>
        </p:nvSpPr>
        <p:spPr>
          <a:xfrm>
            <a:off x="457200" y="155628"/>
            <a:ext cx="8229600" cy="10446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1" type="body"/>
          </p:nvPr>
        </p:nvSpPr>
        <p:spPr>
          <a:xfrm>
            <a:off x="457200" y="1297780"/>
            <a:ext cx="4041600" cy="36279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 name="Shape 66"/>
          <p:cNvSpPr txBox="1"/>
          <p:nvPr>
            <p:ph idx="2" type="body"/>
          </p:nvPr>
        </p:nvSpPr>
        <p:spPr>
          <a:xfrm>
            <a:off x="4645148" y="1297780"/>
            <a:ext cx="4041599" cy="36279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155628"/>
            <a:ext cx="8229600" cy="10446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9" name="Shape 69"/>
        <p:cNvGrpSpPr/>
        <p:nvPr/>
      </p:nvGrpSpPr>
      <p:grpSpPr>
        <a:xfrm>
          <a:off x="0" y="0"/>
          <a:ext cx="0" cy="0"/>
          <a:chOff x="0" y="0"/>
          <a:chExt cx="0" cy="0"/>
        </a:xfrm>
      </p:grpSpPr>
      <p:grpSp>
        <p:nvGrpSpPr>
          <p:cNvPr id="70" name="Shape 70"/>
          <p:cNvGrpSpPr/>
          <p:nvPr/>
        </p:nvGrpSpPr>
        <p:grpSpPr>
          <a:xfrm>
            <a:off x="0" y="4082016"/>
            <a:ext cx="9162288" cy="1073168"/>
            <a:chOff x="-7937" y="4255637"/>
            <a:chExt cx="9144000" cy="2606675"/>
          </a:xfrm>
        </p:grpSpPr>
        <p:sp>
          <p:nvSpPr>
            <p:cNvPr id="71" name="Shape 71"/>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2" name="Shape 72"/>
            <p:cNvSpPr/>
            <p:nvPr/>
          </p:nvSpPr>
          <p:spPr>
            <a:xfrm>
              <a:off x="8777288" y="4306437"/>
              <a:ext cx="348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3" name="Shape 73"/>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4" name="Shape 74"/>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5" name="Shape 75"/>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6" name="Shape 76"/>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7" name="Shape 77"/>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8" name="Shape 78"/>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79" name="Shape 79"/>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0" name="Shape 80"/>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1" name="Shape 81"/>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2" name="Shape 82"/>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3" name="Shape 83"/>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4" name="Shape 84"/>
            <p:cNvSpPr/>
            <p:nvPr/>
          </p:nvSpPr>
          <p:spPr>
            <a:xfrm>
              <a:off x="8697913" y="4306437"/>
              <a:ext cx="381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5" name="Shape 85"/>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6" name="Shape 86"/>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7" name="Shape 87"/>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8" name="Shape 88"/>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89" name="Shape 89"/>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0" name="Shape 90"/>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1" name="Shape 91"/>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2" name="Shape 92"/>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3" name="Shape 93"/>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4" name="Shape 94"/>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5" name="Shape 95"/>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6" name="Shape 96"/>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7" name="Shape 97"/>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8" name="Shape 98"/>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99" name="Shape 99"/>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00" name="Shape 100"/>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01" name="Shape 101"/>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grpSp>
      <p:sp>
        <p:nvSpPr>
          <p:cNvPr id="102" name="Shape 102"/>
          <p:cNvSpPr txBox="1"/>
          <p:nvPr>
            <p:ph idx="1" type="body"/>
          </p:nvPr>
        </p:nvSpPr>
        <p:spPr>
          <a:xfrm>
            <a:off x="457200" y="4246565"/>
            <a:ext cx="8229600" cy="679200"/>
          </a:xfrm>
          <a:prstGeom prst="rect">
            <a:avLst/>
          </a:prstGeom>
        </p:spPr>
        <p:txBody>
          <a:bodyPr anchorCtr="0" anchor="t" bIns="91425" lIns="91425" rIns="91425" tIns="91425"/>
          <a:lstStyle>
            <a:lvl1pPr lvl="0" rtl="0" algn="ctr">
              <a:spcBef>
                <a:spcPts val="0"/>
              </a:spcBef>
              <a:buClr>
                <a:schemeClr val="lt2"/>
              </a:buClr>
              <a:buSzPct val="100000"/>
              <a:buNone/>
              <a:defRPr i="1" sz="24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3" name="Shape 103"/>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24" name="Shape 124"/>
        <p:cNvGrpSpPr/>
        <p:nvPr/>
      </p:nvGrpSpPr>
      <p:grpSpPr>
        <a:xfrm>
          <a:off x="0" y="0"/>
          <a:ext cx="0" cy="0"/>
          <a:chOff x="0" y="0"/>
          <a:chExt cx="0" cy="0"/>
        </a:xfrm>
      </p:grpSpPr>
      <p:grpSp>
        <p:nvGrpSpPr>
          <p:cNvPr id="125" name="Shape 125"/>
          <p:cNvGrpSpPr/>
          <p:nvPr/>
        </p:nvGrpSpPr>
        <p:grpSpPr>
          <a:xfrm flipH="1" rot="10800000">
            <a:off x="0" y="-534"/>
            <a:ext cx="9162288" cy="3086303"/>
            <a:chOff x="-7937" y="4255637"/>
            <a:chExt cx="9144000" cy="2606675"/>
          </a:xfrm>
        </p:grpSpPr>
        <p:sp>
          <p:nvSpPr>
            <p:cNvPr id="126" name="Shape 126"/>
            <p:cNvSpPr/>
            <p:nvPr/>
          </p:nvSpPr>
          <p:spPr>
            <a:xfrm>
              <a:off x="1958975" y="4315962"/>
              <a:ext cx="79375" cy="12700"/>
            </a:xfrm>
            <a:custGeom>
              <a:pathLst>
                <a:path extrusionOk="0" h="8" w="5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27" name="Shape 127"/>
            <p:cNvSpPr/>
            <p:nvPr/>
          </p:nvSpPr>
          <p:spPr>
            <a:xfrm>
              <a:off x="8777288" y="4306437"/>
              <a:ext cx="348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28" name="Shape 128"/>
            <p:cNvSpPr/>
            <p:nvPr/>
          </p:nvSpPr>
          <p:spPr>
            <a:xfrm>
              <a:off x="8812213" y="4306437"/>
              <a:ext cx="323850" cy="25400"/>
            </a:xfrm>
            <a:custGeom>
              <a:pathLst>
                <a:path extrusionOk="0" h="16" w="204">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29" name="Shape 129"/>
            <p:cNvSpPr/>
            <p:nvPr/>
          </p:nvSpPr>
          <p:spPr>
            <a:xfrm>
              <a:off x="4943476" y="4322312"/>
              <a:ext cx="92075" cy="15875"/>
            </a:xfrm>
            <a:custGeom>
              <a:pathLst>
                <a:path extrusionOk="0" h="10" w="58">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0" name="Shape 130"/>
            <p:cNvSpPr/>
            <p:nvPr/>
          </p:nvSpPr>
          <p:spPr>
            <a:xfrm>
              <a:off x="4718051" y="4319137"/>
              <a:ext cx="104775" cy="9525"/>
            </a:xfrm>
            <a:custGeom>
              <a:pathLst>
                <a:path extrusionOk="0" h="6" w="66">
                  <a:moveTo>
                    <a:pt x="4" y="0"/>
                  </a:moveTo>
                  <a:lnTo>
                    <a:pt x="0" y="0"/>
                  </a:lnTo>
                  <a:lnTo>
                    <a:pt x="66" y="6"/>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1" name="Shape 131"/>
            <p:cNvSpPr/>
            <p:nvPr/>
          </p:nvSpPr>
          <p:spPr>
            <a:xfrm>
              <a:off x="3927476" y="4331837"/>
              <a:ext cx="12700" cy="3175"/>
            </a:xfrm>
            <a:custGeom>
              <a:pathLst>
                <a:path extrusionOk="0" h="2" w="8">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2" name="Shape 132"/>
            <p:cNvSpPr/>
            <p:nvPr/>
          </p:nvSpPr>
          <p:spPr>
            <a:xfrm>
              <a:off x="3792537" y="4315962"/>
              <a:ext cx="65088" cy="12700"/>
            </a:xfrm>
            <a:custGeom>
              <a:pathLst>
                <a:path extrusionOk="0" h="8" w="41">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3" name="Shape 133"/>
            <p:cNvSpPr/>
            <p:nvPr/>
          </p:nvSpPr>
          <p:spPr>
            <a:xfrm>
              <a:off x="2363788" y="4328662"/>
              <a:ext cx="225425" cy="15875"/>
            </a:xfrm>
            <a:custGeom>
              <a:pathLst>
                <a:path extrusionOk="0" h="10" w="142">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4" name="Shape 134"/>
            <p:cNvSpPr/>
            <p:nvPr/>
          </p:nvSpPr>
          <p:spPr>
            <a:xfrm>
              <a:off x="2509838" y="4331837"/>
              <a:ext cx="44450" cy="3175"/>
            </a:xfrm>
            <a:custGeom>
              <a:pathLst>
                <a:path extrusionOk="0" h="2" w="28">
                  <a:moveTo>
                    <a:pt x="0" y="0"/>
                  </a:moveTo>
                  <a:lnTo>
                    <a:pt x="0" y="0"/>
                  </a:lnTo>
                  <a:lnTo>
                    <a:pt x="28" y="2"/>
                  </a:lnTo>
                  <a:lnTo>
                    <a:pt x="4"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5" name="Shape 135"/>
            <p:cNvSpPr/>
            <p:nvPr/>
          </p:nvSpPr>
          <p:spPr>
            <a:xfrm>
              <a:off x="3224213" y="4328662"/>
              <a:ext cx="15875" cy="3175"/>
            </a:xfrm>
            <a:custGeom>
              <a:pathLst>
                <a:path extrusionOk="0" h="2" w="10">
                  <a:moveTo>
                    <a:pt x="10" y="2"/>
                  </a:moveTo>
                  <a:lnTo>
                    <a:pt x="10" y="2"/>
                  </a:lnTo>
                  <a:lnTo>
                    <a:pt x="0" y="0"/>
                  </a:lnTo>
                  <a:lnTo>
                    <a:pt x="0" y="0"/>
                  </a:lnTo>
                  <a:lnTo>
                    <a:pt x="10" y="2"/>
                  </a:lnTo>
                  <a:lnTo>
                    <a:pt x="1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6" name="Shape 136"/>
            <p:cNvSpPr/>
            <p:nvPr/>
          </p:nvSpPr>
          <p:spPr>
            <a:xfrm>
              <a:off x="2155825" y="4328662"/>
              <a:ext cx="246062" cy="15875"/>
            </a:xfrm>
            <a:custGeom>
              <a:pathLst>
                <a:path extrusionOk="0" h="10" w="155">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7" name="Shape 137"/>
            <p:cNvSpPr/>
            <p:nvPr/>
          </p:nvSpPr>
          <p:spPr>
            <a:xfrm>
              <a:off x="2538413" y="4312787"/>
              <a:ext cx="85725" cy="6350"/>
            </a:xfrm>
            <a:custGeom>
              <a:pathLst>
                <a:path extrusionOk="0" h="4" w="54">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8" name="Shape 138"/>
            <p:cNvSpPr/>
            <p:nvPr/>
          </p:nvSpPr>
          <p:spPr>
            <a:xfrm>
              <a:off x="1860550" y="4341362"/>
              <a:ext cx="477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39" name="Shape 139"/>
            <p:cNvSpPr/>
            <p:nvPr/>
          </p:nvSpPr>
          <p:spPr>
            <a:xfrm>
              <a:off x="8697913" y="4306437"/>
              <a:ext cx="38100" cy="1500"/>
            </a:xfrm>
            <a:prstGeom prst="rect">
              <a:avLst/>
            </a:pr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0" name="Shape 140"/>
            <p:cNvSpPr/>
            <p:nvPr/>
          </p:nvSpPr>
          <p:spPr>
            <a:xfrm>
              <a:off x="7788275" y="4290562"/>
              <a:ext cx="19050" cy="3175"/>
            </a:xfrm>
            <a:custGeom>
              <a:pathLst>
                <a:path extrusionOk="0" h="2" w="12">
                  <a:moveTo>
                    <a:pt x="0" y="0"/>
                  </a:moveTo>
                  <a:lnTo>
                    <a:pt x="0" y="0"/>
                  </a:lnTo>
                  <a:lnTo>
                    <a:pt x="12" y="2"/>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1" name="Shape 141"/>
            <p:cNvSpPr/>
            <p:nvPr/>
          </p:nvSpPr>
          <p:spPr>
            <a:xfrm>
              <a:off x="7581900" y="4287387"/>
              <a:ext cx="3175" cy="6350"/>
            </a:xfrm>
            <a:custGeom>
              <a:pathLst>
                <a:path extrusionOk="0" h="4" w="2">
                  <a:moveTo>
                    <a:pt x="0" y="4"/>
                  </a:moveTo>
                  <a:lnTo>
                    <a:pt x="2" y="4"/>
                  </a:lnTo>
                  <a:lnTo>
                    <a:pt x="2" y="0"/>
                  </a:lnTo>
                  <a:lnTo>
                    <a:pt x="0"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2" name="Shape 142"/>
            <p:cNvSpPr/>
            <p:nvPr/>
          </p:nvSpPr>
          <p:spPr>
            <a:xfrm>
              <a:off x="4556126" y="4335012"/>
              <a:ext cx="6350" cy="3175"/>
            </a:xfrm>
            <a:custGeom>
              <a:pathLst>
                <a:path extrusionOk="0" h="2" w="4">
                  <a:moveTo>
                    <a:pt x="4" y="0"/>
                  </a:moveTo>
                  <a:lnTo>
                    <a:pt x="4" y="0"/>
                  </a:lnTo>
                  <a:lnTo>
                    <a:pt x="2" y="0"/>
                  </a:lnTo>
                  <a:lnTo>
                    <a:pt x="0" y="2"/>
                  </a:lnTo>
                  <a:lnTo>
                    <a:pt x="0" y="2"/>
                  </a:lnTo>
                  <a:lnTo>
                    <a:pt x="4" y="0"/>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3" name="Shape 143"/>
            <p:cNvSpPr/>
            <p:nvPr/>
          </p:nvSpPr>
          <p:spPr>
            <a:xfrm>
              <a:off x="4530726" y="4338187"/>
              <a:ext cx="3175" cy="3175"/>
            </a:xfrm>
            <a:custGeom>
              <a:pathLst>
                <a:path extrusionOk="0" h="2" w="2">
                  <a:moveTo>
                    <a:pt x="0" y="2"/>
                  </a:moveTo>
                  <a:lnTo>
                    <a:pt x="2" y="0"/>
                  </a:lnTo>
                  <a:lnTo>
                    <a:pt x="2" y="0"/>
                  </a:lnTo>
                  <a:lnTo>
                    <a:pt x="0"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4" name="Shape 144"/>
            <p:cNvSpPr/>
            <p:nvPr/>
          </p:nvSpPr>
          <p:spPr>
            <a:xfrm>
              <a:off x="4521201" y="4341362"/>
              <a:ext cx="9525" cy="3175"/>
            </a:xfrm>
            <a:custGeom>
              <a:pathLst>
                <a:path extrusionOk="0" h="2" w="6">
                  <a:moveTo>
                    <a:pt x="0" y="0"/>
                  </a:moveTo>
                  <a:lnTo>
                    <a:pt x="6" y="2"/>
                  </a:lnTo>
                  <a:lnTo>
                    <a:pt x="6"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5" name="Shape 145"/>
            <p:cNvSpPr/>
            <p:nvPr/>
          </p:nvSpPr>
          <p:spPr>
            <a:xfrm>
              <a:off x="4546601" y="4338187"/>
              <a:ext cx="9525" cy="3175"/>
            </a:xfrm>
            <a:custGeom>
              <a:pathLst>
                <a:path extrusionOk="0" h="2" w="6">
                  <a:moveTo>
                    <a:pt x="0" y="2"/>
                  </a:moveTo>
                  <a:lnTo>
                    <a:pt x="4" y="2"/>
                  </a:lnTo>
                  <a:lnTo>
                    <a:pt x="6" y="0"/>
                  </a:lnTo>
                  <a:lnTo>
                    <a:pt x="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6" name="Shape 146"/>
            <p:cNvSpPr/>
            <p:nvPr/>
          </p:nvSpPr>
          <p:spPr>
            <a:xfrm>
              <a:off x="-7937" y="4255637"/>
              <a:ext cx="9134475" cy="2606675"/>
            </a:xfrm>
            <a:custGeom>
              <a:pathLst>
                <a:path extrusionOk="0" h="1642" w="5754">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7" name="Shape 147"/>
            <p:cNvSpPr/>
            <p:nvPr/>
          </p:nvSpPr>
          <p:spPr>
            <a:xfrm>
              <a:off x="4533901" y="4328662"/>
              <a:ext cx="25400" cy="9525"/>
            </a:xfrm>
            <a:custGeom>
              <a:pathLst>
                <a:path extrusionOk="0" h="6" w="16">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8" name="Shape 148"/>
            <p:cNvSpPr/>
            <p:nvPr/>
          </p:nvSpPr>
          <p:spPr>
            <a:xfrm>
              <a:off x="8315325" y="4306437"/>
              <a:ext cx="31750" cy="3175"/>
            </a:xfrm>
            <a:custGeom>
              <a:pathLst>
                <a:path extrusionOk="0" h="2" w="20">
                  <a:moveTo>
                    <a:pt x="0" y="0"/>
                  </a:moveTo>
                  <a:lnTo>
                    <a:pt x="20" y="2"/>
                  </a:lnTo>
                  <a:lnTo>
                    <a:pt x="20"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49" name="Shape 149"/>
            <p:cNvSpPr/>
            <p:nvPr/>
          </p:nvSpPr>
          <p:spPr>
            <a:xfrm>
              <a:off x="4794251" y="4319137"/>
              <a:ext cx="85725" cy="12700"/>
            </a:xfrm>
            <a:custGeom>
              <a:pathLst>
                <a:path extrusionOk="0" h="8" w="54">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50" name="Shape 150"/>
            <p:cNvSpPr/>
            <p:nvPr/>
          </p:nvSpPr>
          <p:spPr>
            <a:xfrm>
              <a:off x="4587876" y="4315962"/>
              <a:ext cx="95250" cy="6350"/>
            </a:xfrm>
            <a:custGeom>
              <a:pathLst>
                <a:path extrusionOk="0" h="4" w="60">
                  <a:moveTo>
                    <a:pt x="4" y="0"/>
                  </a:moveTo>
                  <a:lnTo>
                    <a:pt x="0" y="0"/>
                  </a:lnTo>
                  <a:lnTo>
                    <a:pt x="60" y="4"/>
                  </a:lnTo>
                  <a:lnTo>
                    <a:pt x="4"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51" name="Shape 151"/>
            <p:cNvSpPr/>
            <p:nvPr/>
          </p:nvSpPr>
          <p:spPr>
            <a:xfrm>
              <a:off x="3863976" y="4328662"/>
              <a:ext cx="12700" cy="6350"/>
            </a:xfrm>
            <a:custGeom>
              <a:pathLst>
                <a:path extrusionOk="0" h="4" w="8">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52" name="Shape 152"/>
            <p:cNvSpPr/>
            <p:nvPr/>
          </p:nvSpPr>
          <p:spPr>
            <a:xfrm>
              <a:off x="3738562" y="4315962"/>
              <a:ext cx="60325" cy="12700"/>
            </a:xfrm>
            <a:custGeom>
              <a:pathLst>
                <a:path extrusionOk="0" h="8" w="38">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53" name="Shape 153"/>
            <p:cNvSpPr/>
            <p:nvPr/>
          </p:nvSpPr>
          <p:spPr>
            <a:xfrm>
              <a:off x="2894013" y="4344537"/>
              <a:ext cx="47625" cy="3175"/>
            </a:xfrm>
            <a:custGeom>
              <a:pathLst>
                <a:path extrusionOk="0" h="2" w="30">
                  <a:moveTo>
                    <a:pt x="0" y="2"/>
                  </a:moveTo>
                  <a:lnTo>
                    <a:pt x="0" y="2"/>
                  </a:lnTo>
                  <a:lnTo>
                    <a:pt x="30" y="0"/>
                  </a:lnTo>
                  <a:lnTo>
                    <a:pt x="30" y="0"/>
                  </a:lnTo>
                  <a:lnTo>
                    <a:pt x="16" y="0"/>
                  </a:lnTo>
                  <a:lnTo>
                    <a:pt x="0" y="2"/>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54" name="Shape 154"/>
            <p:cNvSpPr/>
            <p:nvPr/>
          </p:nvSpPr>
          <p:spPr>
            <a:xfrm>
              <a:off x="7213600" y="4290562"/>
              <a:ext cx="6350" cy="3175"/>
            </a:xfrm>
            <a:custGeom>
              <a:pathLst>
                <a:path extrusionOk="0" h="2" w="4">
                  <a:moveTo>
                    <a:pt x="0" y="2"/>
                  </a:moveTo>
                  <a:lnTo>
                    <a:pt x="2" y="2"/>
                  </a:lnTo>
                  <a:lnTo>
                    <a:pt x="4" y="0"/>
                  </a:lnTo>
                  <a:lnTo>
                    <a:pt x="0" y="2"/>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55" name="Shape 155"/>
            <p:cNvSpPr/>
            <p:nvPr/>
          </p:nvSpPr>
          <p:spPr>
            <a:xfrm>
              <a:off x="1787525" y="4331837"/>
              <a:ext cx="28575" cy="3175"/>
            </a:xfrm>
            <a:custGeom>
              <a:pathLst>
                <a:path extrusionOk="0" h="2" w="18">
                  <a:moveTo>
                    <a:pt x="0" y="0"/>
                  </a:moveTo>
                  <a:lnTo>
                    <a:pt x="18" y="2"/>
                  </a:lnTo>
                  <a:lnTo>
                    <a:pt x="18" y="2"/>
                  </a:lnTo>
                  <a:lnTo>
                    <a:pt x="0" y="0"/>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sp>
          <p:nvSpPr>
            <p:cNvPr id="156" name="Shape 156"/>
            <p:cNvSpPr/>
            <p:nvPr/>
          </p:nvSpPr>
          <p:spPr>
            <a:xfrm>
              <a:off x="1816100" y="4335012"/>
              <a:ext cx="44450" cy="6350"/>
            </a:xfrm>
            <a:custGeom>
              <a:pathLst>
                <a:path extrusionOk="0" h="4" w="28">
                  <a:moveTo>
                    <a:pt x="0" y="0"/>
                  </a:moveTo>
                  <a:lnTo>
                    <a:pt x="0" y="0"/>
                  </a:lnTo>
                  <a:lnTo>
                    <a:pt x="28" y="4"/>
                  </a:lnTo>
                  <a:lnTo>
                    <a:pt x="0" y="0"/>
                  </a:lnTo>
                  <a:close/>
                </a:path>
              </a:pathLst>
            </a:custGeom>
            <a:solidFill>
              <a:srgbClr val="9A9BA7"/>
            </a:solidFill>
            <a:ln>
              <a:noFill/>
            </a:ln>
          </p:spPr>
          <p:txBody>
            <a:bodyPr anchorCtr="0" anchor="t" bIns="45700" lIns="91425" rIns="91425" tIns="45700">
              <a:noAutofit/>
            </a:bodyPr>
            <a:lstStyle/>
            <a:p>
              <a:pPr lvl="0">
                <a:spcBef>
                  <a:spcPts val="0"/>
                </a:spcBef>
                <a:buNone/>
              </a:pPr>
              <a:r>
                <a:t/>
              </a:r>
              <a:endParaRPr/>
            </a:p>
          </p:txBody>
        </p:sp>
      </p:grpSp>
      <p:sp>
        <p:nvSpPr>
          <p:cNvPr id="157" name="Shape 157"/>
          <p:cNvSpPr txBox="1"/>
          <p:nvPr>
            <p:ph type="ctrTitle"/>
          </p:nvPr>
        </p:nvSpPr>
        <p:spPr>
          <a:xfrm>
            <a:off x="685800" y="1739635"/>
            <a:ext cx="7772400" cy="1238100"/>
          </a:xfrm>
          <a:prstGeom prst="rect">
            <a:avLst/>
          </a:prstGeom>
        </p:spPr>
        <p:txBody>
          <a:bodyPr anchorCtr="0" anchor="b" bIns="91425" lIns="91425" rIns="91425" tIns="91425"/>
          <a:lstStyle>
            <a:lvl1pPr lvl="0" rtl="0" algn="ctr">
              <a:spcBef>
                <a:spcPts val="0"/>
              </a:spcBef>
              <a:buClr>
                <a:schemeClr val="lt2"/>
              </a:buClr>
              <a:defRPr>
                <a:solidFill>
                  <a:schemeClr val="lt2"/>
                </a:solidFill>
              </a:defRPr>
            </a:lvl1pPr>
            <a:lvl2pPr lvl="1" rtl="0" algn="ctr">
              <a:spcBef>
                <a:spcPts val="0"/>
              </a:spcBef>
              <a:buClr>
                <a:schemeClr val="lt2"/>
              </a:buClr>
              <a:defRPr>
                <a:solidFill>
                  <a:schemeClr val="lt2"/>
                </a:solidFill>
              </a:defRPr>
            </a:lvl2pPr>
            <a:lvl3pPr lvl="2" rtl="0" algn="ctr">
              <a:spcBef>
                <a:spcPts val="0"/>
              </a:spcBef>
              <a:buClr>
                <a:schemeClr val="lt2"/>
              </a:buClr>
              <a:defRPr>
                <a:solidFill>
                  <a:schemeClr val="lt2"/>
                </a:solidFill>
              </a:defRPr>
            </a:lvl3pPr>
            <a:lvl4pPr lvl="3" rtl="0" algn="ctr">
              <a:spcBef>
                <a:spcPts val="0"/>
              </a:spcBef>
              <a:buClr>
                <a:schemeClr val="lt2"/>
              </a:buClr>
              <a:defRPr>
                <a:solidFill>
                  <a:schemeClr val="lt2"/>
                </a:solidFill>
              </a:defRPr>
            </a:lvl4pPr>
            <a:lvl5pPr lvl="4" rtl="0" algn="ctr">
              <a:spcBef>
                <a:spcPts val="0"/>
              </a:spcBef>
              <a:buClr>
                <a:schemeClr val="lt2"/>
              </a:buClr>
              <a:defRPr>
                <a:solidFill>
                  <a:schemeClr val="lt2"/>
                </a:solidFill>
              </a:defRPr>
            </a:lvl5pPr>
            <a:lvl6pPr lvl="5" rtl="0" algn="ctr">
              <a:spcBef>
                <a:spcPts val="0"/>
              </a:spcBef>
              <a:buClr>
                <a:schemeClr val="lt2"/>
              </a:buClr>
              <a:defRPr>
                <a:solidFill>
                  <a:schemeClr val="lt2"/>
                </a:solidFill>
              </a:defRPr>
            </a:lvl6pPr>
            <a:lvl7pPr lvl="6" rtl="0" algn="ctr">
              <a:spcBef>
                <a:spcPts val="0"/>
              </a:spcBef>
              <a:buClr>
                <a:schemeClr val="lt2"/>
              </a:buClr>
              <a:defRPr>
                <a:solidFill>
                  <a:schemeClr val="lt2"/>
                </a:solidFill>
              </a:defRPr>
            </a:lvl7pPr>
            <a:lvl8pPr lvl="7" rtl="0" algn="ctr">
              <a:spcBef>
                <a:spcPts val="0"/>
              </a:spcBef>
              <a:buClr>
                <a:schemeClr val="lt2"/>
              </a:buClr>
              <a:defRPr>
                <a:solidFill>
                  <a:schemeClr val="lt2"/>
                </a:solidFill>
              </a:defRPr>
            </a:lvl8pPr>
            <a:lvl9pPr lvl="8" rtl="0" algn="ctr">
              <a:spcBef>
                <a:spcPts val="0"/>
              </a:spcBef>
              <a:buClr>
                <a:schemeClr val="lt2"/>
              </a:buClr>
              <a:defRPr>
                <a:solidFill>
                  <a:schemeClr val="lt2"/>
                </a:solidFill>
              </a:defRPr>
            </a:lvl9pPr>
          </a:lstStyle>
          <a:p/>
        </p:txBody>
      </p:sp>
      <p:sp>
        <p:nvSpPr>
          <p:cNvPr id="158" name="Shape 158"/>
          <p:cNvSpPr txBox="1"/>
          <p:nvPr>
            <p:ph idx="1" type="subTitle"/>
          </p:nvPr>
        </p:nvSpPr>
        <p:spPr>
          <a:xfrm>
            <a:off x="685800" y="3086100"/>
            <a:ext cx="7772400" cy="661500"/>
          </a:xfrm>
          <a:prstGeom prst="rect">
            <a:avLst/>
          </a:prstGeom>
        </p:spPr>
        <p:txBody>
          <a:bodyPr anchorCtr="0" anchor="t" bIns="91425" lIns="91425" rIns="91425" tIns="91425"/>
          <a:lstStyle>
            <a:lvl1pPr lvl="0" rtl="0" algn="ctr">
              <a:spcBef>
                <a:spcPts val="0"/>
              </a:spcBef>
              <a:buSzPct val="100000"/>
              <a:buNone/>
              <a:defRPr i="1" sz="2400"/>
            </a:lvl1pPr>
            <a:lvl2pPr lvl="1" rtl="0" algn="ctr">
              <a:spcBef>
                <a:spcPts val="0"/>
              </a:spcBef>
              <a:buNone/>
              <a:defRPr i="1"/>
            </a:lvl2pPr>
            <a:lvl3pPr lvl="2" rtl="0" algn="ctr">
              <a:spcBef>
                <a:spcPts val="0"/>
              </a:spcBef>
              <a:buNone/>
              <a:defRPr i="1"/>
            </a:lvl3pPr>
            <a:lvl4pPr lvl="3" rtl="0" algn="ctr">
              <a:spcBef>
                <a:spcPts val="0"/>
              </a:spcBef>
              <a:buSzPct val="100000"/>
              <a:buNone/>
              <a:defRPr i="1" sz="2400"/>
            </a:lvl4pPr>
            <a:lvl5pPr lvl="4" rtl="0" algn="ctr">
              <a:spcBef>
                <a:spcPts val="0"/>
              </a:spcBef>
              <a:buSzPct val="100000"/>
              <a:buNone/>
              <a:defRPr i="1" sz="2400"/>
            </a:lvl5pPr>
            <a:lvl6pPr lvl="5" rtl="0" algn="ctr">
              <a:spcBef>
                <a:spcPts val="0"/>
              </a:spcBef>
              <a:buSzPct val="100000"/>
              <a:buNone/>
              <a:defRPr i="1" sz="2400"/>
            </a:lvl6pPr>
            <a:lvl7pPr lvl="6" rtl="0" algn="ctr">
              <a:spcBef>
                <a:spcPts val="0"/>
              </a:spcBef>
              <a:buSzPct val="100000"/>
              <a:buNone/>
              <a:defRPr i="1" sz="2400"/>
            </a:lvl7pPr>
            <a:lvl8pPr lvl="7" rtl="0" algn="ctr">
              <a:spcBef>
                <a:spcPts val="0"/>
              </a:spcBef>
              <a:buSzPct val="100000"/>
              <a:buNone/>
              <a:defRPr i="1" sz="2400"/>
            </a:lvl8pPr>
            <a:lvl9pPr lvl="8" rtl="0" algn="ctr">
              <a:spcBef>
                <a:spcPts val="0"/>
              </a:spcBef>
              <a:buSzPct val="100000"/>
              <a:buNone/>
              <a:defRPr i="1" sz="24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9" name="Shape 159"/>
        <p:cNvGrpSpPr/>
        <p:nvPr/>
      </p:nvGrpSpPr>
      <p:grpSpPr>
        <a:xfrm>
          <a:off x="0" y="0"/>
          <a:ext cx="0" cy="0"/>
          <a:chOff x="0" y="0"/>
          <a:chExt cx="0" cy="0"/>
        </a:xfrm>
      </p:grpSpPr>
      <p:sp>
        <p:nvSpPr>
          <p:cNvPr id="160" name="Shape 160"/>
          <p:cNvSpPr txBox="1"/>
          <p:nvPr>
            <p:ph type="title"/>
          </p:nvPr>
        </p:nvSpPr>
        <p:spPr>
          <a:xfrm>
            <a:off x="457200" y="155628"/>
            <a:ext cx="8229600" cy="1044600"/>
          </a:xfrm>
          <a:prstGeom prst="rect">
            <a:avLst/>
          </a:prstGeom>
        </p:spPr>
        <p:txBody>
          <a:bodyPr anchorCtr="0" anchor="b" bIns="91425" lIns="91425" rIns="91425" tIns="91425"/>
          <a:lstStyle>
            <a:lvl1pPr lvl="0" rtl="0" algn="ctr">
              <a:spcBef>
                <a:spcPts val="0"/>
              </a:spcBef>
              <a:buClr>
                <a:srgbClr val="000000"/>
              </a:buClr>
              <a:defRPr>
                <a:solidFill>
                  <a:srgbClr val="00000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61" name="Shape 161"/>
          <p:cNvSpPr txBox="1"/>
          <p:nvPr>
            <p:ph idx="1" type="body"/>
          </p:nvPr>
        </p:nvSpPr>
        <p:spPr>
          <a:xfrm>
            <a:off x="457200" y="1297780"/>
            <a:ext cx="8229600" cy="3627900"/>
          </a:xfrm>
          <a:prstGeom prst="rect">
            <a:avLst/>
          </a:prstGeom>
        </p:spPr>
        <p:txBody>
          <a:bodyPr anchorCtr="0" anchor="t" bIns="91425" lIns="91425" rIns="91425" tIns="91425"/>
          <a:lstStyle>
            <a:lvl1pPr lvl="0" rtl="0">
              <a:spcBef>
                <a:spcPts val="0"/>
              </a:spcBef>
              <a:buClr>
                <a:srgbClr val="000000"/>
              </a:buClr>
              <a:defRPr>
                <a:solidFill>
                  <a:srgbClr val="000000"/>
                </a:solidFill>
              </a:defRPr>
            </a:lvl1pPr>
            <a:lvl2pPr lvl="1" rtl="0">
              <a:spcBef>
                <a:spcPts val="0"/>
              </a:spcBef>
              <a:buClr>
                <a:srgbClr val="000000"/>
              </a:buClr>
              <a:defRPr>
                <a:solidFill>
                  <a:srgbClr val="000000"/>
                </a:solidFill>
              </a:defRPr>
            </a:lvl2pPr>
            <a:lvl3pPr lvl="2" rtl="0">
              <a:spcBef>
                <a:spcPts val="0"/>
              </a:spcBef>
              <a:buClr>
                <a:srgbClr val="000000"/>
              </a:buClr>
              <a:defRPr>
                <a:solidFill>
                  <a:srgbClr val="000000"/>
                </a:solidFill>
              </a:defRPr>
            </a:lvl3pPr>
            <a:lvl4pPr lvl="3" rtl="0">
              <a:spcBef>
                <a:spcPts val="0"/>
              </a:spcBef>
              <a:buClr>
                <a:srgbClr val="000000"/>
              </a:buClr>
              <a:defRPr>
                <a:solidFill>
                  <a:srgbClr val="000000"/>
                </a:solidFill>
              </a:defRPr>
            </a:lvl4pPr>
            <a:lvl5pPr lvl="4" rtl="0">
              <a:spcBef>
                <a:spcPts val="0"/>
              </a:spcBef>
              <a:buClr>
                <a:srgbClr val="000000"/>
              </a:buClr>
              <a:defRPr>
                <a:solidFill>
                  <a:srgbClr val="000000"/>
                </a:solidFill>
              </a:defRPr>
            </a:lvl5pPr>
            <a:lvl6pPr lvl="5" rtl="0">
              <a:spcBef>
                <a:spcPts val="0"/>
              </a:spcBef>
              <a:buClr>
                <a:srgbClr val="000000"/>
              </a:buClr>
              <a:defRPr>
                <a:solidFill>
                  <a:srgbClr val="000000"/>
                </a:solidFill>
              </a:defRPr>
            </a:lvl6pPr>
            <a:lvl7pPr lvl="6" rtl="0">
              <a:spcBef>
                <a:spcPts val="0"/>
              </a:spcBef>
              <a:buClr>
                <a:srgbClr val="000000"/>
              </a:buClr>
              <a:defRPr>
                <a:solidFill>
                  <a:srgbClr val="000000"/>
                </a:solidFill>
              </a:defRPr>
            </a:lvl7pPr>
            <a:lvl8pPr lvl="7" rtl="0">
              <a:spcBef>
                <a:spcPts val="0"/>
              </a:spcBef>
              <a:buClr>
                <a:srgbClr val="000000"/>
              </a:buClr>
              <a:defRPr>
                <a:solidFill>
                  <a:srgbClr val="000000"/>
                </a:solidFill>
              </a:defRPr>
            </a:lvl8pPr>
            <a:lvl9pPr lvl="8" rtl="0">
              <a:spcBef>
                <a:spcPts val="0"/>
              </a:spcBef>
              <a:buClr>
                <a:srgbClr val="000000"/>
              </a:buClr>
              <a:defRPr>
                <a:solidFill>
                  <a:srgbClr val="000000"/>
                </a:solidFi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2" name="Shape 162"/>
        <p:cNvGrpSpPr/>
        <p:nvPr/>
      </p:nvGrpSpPr>
      <p:grpSpPr>
        <a:xfrm>
          <a:off x="0" y="0"/>
          <a:ext cx="0" cy="0"/>
          <a:chOff x="0" y="0"/>
          <a:chExt cx="0" cy="0"/>
        </a:xfrm>
      </p:grpSpPr>
      <p:sp>
        <p:nvSpPr>
          <p:cNvPr id="163" name="Shape 163"/>
          <p:cNvSpPr txBox="1"/>
          <p:nvPr>
            <p:ph type="title"/>
          </p:nvPr>
        </p:nvSpPr>
        <p:spPr>
          <a:xfrm>
            <a:off x="457200" y="155628"/>
            <a:ext cx="8229600" cy="1044600"/>
          </a:xfrm>
          <a:prstGeom prst="rect">
            <a:avLst/>
          </a:prstGeom>
        </p:spPr>
        <p:txBody>
          <a:bodyPr anchorCtr="0" anchor="b" bIns="91425" lIns="91425" rIns="91425" tIns="91425"/>
          <a:lstStyle>
            <a:lvl1pPr lvl="0" rtl="0">
              <a:spcBef>
                <a:spcPts val="0"/>
              </a:spcBef>
              <a:buClr>
                <a:srgbClr val="000000"/>
              </a:buClr>
              <a:defRPr>
                <a:solidFill>
                  <a:srgbClr val="00000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64" name="Shape 164"/>
          <p:cNvSpPr txBox="1"/>
          <p:nvPr>
            <p:ph idx="1" type="body"/>
          </p:nvPr>
        </p:nvSpPr>
        <p:spPr>
          <a:xfrm>
            <a:off x="457200" y="1297780"/>
            <a:ext cx="4041600" cy="3627900"/>
          </a:xfrm>
          <a:prstGeom prst="rect">
            <a:avLst/>
          </a:prstGeom>
        </p:spPr>
        <p:txBody>
          <a:bodyPr anchorCtr="0" anchor="t" bIns="91425" lIns="91425" rIns="91425" tIns="91425"/>
          <a:lstStyle>
            <a:lvl1pPr lvl="0" rtl="0">
              <a:spcBef>
                <a:spcPts val="0"/>
              </a:spcBef>
              <a:buClr>
                <a:srgbClr val="000000"/>
              </a:buClr>
              <a:defRPr>
                <a:solidFill>
                  <a:srgbClr val="000000"/>
                </a:solidFill>
              </a:defRPr>
            </a:lvl1pPr>
            <a:lvl2pPr lvl="1" rtl="0">
              <a:spcBef>
                <a:spcPts val="0"/>
              </a:spcBef>
              <a:buClr>
                <a:srgbClr val="000000"/>
              </a:buClr>
              <a:defRPr>
                <a:solidFill>
                  <a:srgbClr val="000000"/>
                </a:solidFill>
              </a:defRPr>
            </a:lvl2pPr>
            <a:lvl3pPr lvl="2" rtl="0">
              <a:spcBef>
                <a:spcPts val="0"/>
              </a:spcBef>
              <a:buClr>
                <a:srgbClr val="000000"/>
              </a:buClr>
              <a:defRPr>
                <a:solidFill>
                  <a:srgbClr val="000000"/>
                </a:solidFill>
              </a:defRPr>
            </a:lvl3pPr>
            <a:lvl4pPr lvl="3" rtl="0">
              <a:spcBef>
                <a:spcPts val="0"/>
              </a:spcBef>
              <a:buClr>
                <a:srgbClr val="000000"/>
              </a:buClr>
              <a:defRPr>
                <a:solidFill>
                  <a:srgbClr val="000000"/>
                </a:solidFill>
              </a:defRPr>
            </a:lvl4pPr>
            <a:lvl5pPr lvl="4" rtl="0">
              <a:spcBef>
                <a:spcPts val="0"/>
              </a:spcBef>
              <a:buClr>
                <a:srgbClr val="000000"/>
              </a:buClr>
              <a:defRPr>
                <a:solidFill>
                  <a:srgbClr val="000000"/>
                </a:solidFill>
              </a:defRPr>
            </a:lvl5pPr>
            <a:lvl6pPr lvl="5" rtl="0">
              <a:spcBef>
                <a:spcPts val="0"/>
              </a:spcBef>
              <a:buClr>
                <a:srgbClr val="000000"/>
              </a:buClr>
              <a:defRPr>
                <a:solidFill>
                  <a:srgbClr val="000000"/>
                </a:solidFill>
              </a:defRPr>
            </a:lvl6pPr>
            <a:lvl7pPr lvl="6" rtl="0">
              <a:spcBef>
                <a:spcPts val="0"/>
              </a:spcBef>
              <a:buClr>
                <a:srgbClr val="000000"/>
              </a:buClr>
              <a:defRPr>
                <a:solidFill>
                  <a:srgbClr val="000000"/>
                </a:solidFill>
              </a:defRPr>
            </a:lvl7pPr>
            <a:lvl8pPr lvl="7" rtl="0">
              <a:spcBef>
                <a:spcPts val="0"/>
              </a:spcBef>
              <a:buClr>
                <a:srgbClr val="000000"/>
              </a:buClr>
              <a:defRPr>
                <a:solidFill>
                  <a:srgbClr val="000000"/>
                </a:solidFill>
              </a:defRPr>
            </a:lvl8pPr>
            <a:lvl9pPr lvl="8" rtl="0">
              <a:spcBef>
                <a:spcPts val="0"/>
              </a:spcBef>
              <a:buClr>
                <a:srgbClr val="000000"/>
              </a:buClr>
              <a:defRPr>
                <a:solidFill>
                  <a:srgbClr val="000000"/>
                </a:solidFill>
              </a:defRPr>
            </a:lvl9pPr>
          </a:lstStyle>
          <a:p/>
        </p:txBody>
      </p:sp>
      <p:sp>
        <p:nvSpPr>
          <p:cNvPr id="165" name="Shape 165"/>
          <p:cNvSpPr txBox="1"/>
          <p:nvPr>
            <p:ph idx="2" type="body"/>
          </p:nvPr>
        </p:nvSpPr>
        <p:spPr>
          <a:xfrm>
            <a:off x="4645148" y="1297780"/>
            <a:ext cx="4041599" cy="3627900"/>
          </a:xfrm>
          <a:prstGeom prst="rect">
            <a:avLst/>
          </a:prstGeom>
        </p:spPr>
        <p:txBody>
          <a:bodyPr anchorCtr="0" anchor="t" bIns="91425" lIns="91425" rIns="91425" tIns="91425"/>
          <a:lstStyle>
            <a:lvl1pPr lvl="0" rtl="0">
              <a:spcBef>
                <a:spcPts val="0"/>
              </a:spcBef>
              <a:buClr>
                <a:srgbClr val="000000"/>
              </a:buClr>
              <a:defRPr>
                <a:solidFill>
                  <a:srgbClr val="000000"/>
                </a:solidFill>
              </a:defRPr>
            </a:lvl1pPr>
            <a:lvl2pPr lvl="1" rtl="0">
              <a:spcBef>
                <a:spcPts val="0"/>
              </a:spcBef>
              <a:buClr>
                <a:srgbClr val="000000"/>
              </a:buClr>
              <a:defRPr>
                <a:solidFill>
                  <a:srgbClr val="000000"/>
                </a:solidFill>
              </a:defRPr>
            </a:lvl2pPr>
            <a:lvl3pPr lvl="2" rtl="0">
              <a:spcBef>
                <a:spcPts val="0"/>
              </a:spcBef>
              <a:buClr>
                <a:srgbClr val="000000"/>
              </a:buClr>
              <a:defRPr>
                <a:solidFill>
                  <a:srgbClr val="000000"/>
                </a:solidFill>
              </a:defRPr>
            </a:lvl3pPr>
            <a:lvl4pPr lvl="3" rtl="0">
              <a:spcBef>
                <a:spcPts val="0"/>
              </a:spcBef>
              <a:buClr>
                <a:srgbClr val="000000"/>
              </a:buClr>
              <a:defRPr>
                <a:solidFill>
                  <a:srgbClr val="000000"/>
                </a:solidFill>
              </a:defRPr>
            </a:lvl4pPr>
            <a:lvl5pPr lvl="4" rtl="0">
              <a:spcBef>
                <a:spcPts val="0"/>
              </a:spcBef>
              <a:buClr>
                <a:srgbClr val="000000"/>
              </a:buClr>
              <a:defRPr>
                <a:solidFill>
                  <a:srgbClr val="000000"/>
                </a:solidFill>
              </a:defRPr>
            </a:lvl5pPr>
            <a:lvl6pPr lvl="5" rtl="0">
              <a:spcBef>
                <a:spcPts val="0"/>
              </a:spcBef>
              <a:buClr>
                <a:srgbClr val="000000"/>
              </a:buClr>
              <a:defRPr>
                <a:solidFill>
                  <a:srgbClr val="000000"/>
                </a:solidFill>
              </a:defRPr>
            </a:lvl6pPr>
            <a:lvl7pPr lvl="6" rtl="0">
              <a:spcBef>
                <a:spcPts val="0"/>
              </a:spcBef>
              <a:buClr>
                <a:srgbClr val="000000"/>
              </a:buClr>
              <a:defRPr>
                <a:solidFill>
                  <a:srgbClr val="000000"/>
                </a:solidFill>
              </a:defRPr>
            </a:lvl7pPr>
            <a:lvl8pPr lvl="7" rtl="0">
              <a:spcBef>
                <a:spcPts val="0"/>
              </a:spcBef>
              <a:buClr>
                <a:srgbClr val="000000"/>
              </a:buClr>
              <a:defRPr>
                <a:solidFill>
                  <a:srgbClr val="000000"/>
                </a:solidFill>
              </a:defRPr>
            </a:lvl8pPr>
            <a:lvl9pPr lvl="8" rtl="0">
              <a:spcBef>
                <a:spcPts val="0"/>
              </a:spcBef>
              <a:buClr>
                <a:srgbClr val="000000"/>
              </a:buClr>
              <a:defRPr>
                <a:solidFill>
                  <a:srgbClr val="000000"/>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4CCCC"/>
        </a:solidFill>
      </p:bgPr>
    </p:bg>
    <p:spTree>
      <p:nvGrpSpPr>
        <p:cNvPr id="5" name="Shape 5"/>
        <p:cNvGrpSpPr/>
        <p:nvPr/>
      </p:nvGrpSpPr>
      <p:grpSpPr>
        <a:xfrm>
          <a:off x="0" y="0"/>
          <a:ext cx="0" cy="0"/>
          <a:chOff x="0" y="0"/>
          <a:chExt cx="0" cy="0"/>
        </a:xfrm>
      </p:grpSpPr>
      <p:grpSp>
        <p:nvGrpSpPr>
          <p:cNvPr id="6" name="Shape 6"/>
          <p:cNvGrpSpPr/>
          <p:nvPr/>
        </p:nvGrpSpPr>
        <p:grpSpPr>
          <a:xfrm>
            <a:off x="0" y="0"/>
            <a:ext cx="9159875" cy="5148512"/>
            <a:chOff x="0" y="0"/>
            <a:chExt cx="5770" cy="4324"/>
          </a:xfrm>
        </p:grpSpPr>
        <p:sp>
          <p:nvSpPr>
            <p:cNvPr id="7" name="Shape 7"/>
            <p:cNvSpPr/>
            <p:nvPr/>
          </p:nvSpPr>
          <p:spPr>
            <a:xfrm>
              <a:off x="69" y="91"/>
              <a:ext cx="5700" cy="42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8" name="Shape 8"/>
            <p:cNvSpPr/>
            <p:nvPr/>
          </p:nvSpPr>
          <p:spPr>
            <a:xfrm>
              <a:off x="0" y="0"/>
              <a:ext cx="5760" cy="4324"/>
            </a:xfrm>
            <a:custGeom>
              <a:pathLst>
                <a:path extrusionOk="0" h="4138" w="562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anchorCtr="0" anchor="t" bIns="45700" lIns="91425" rIns="91425" tIns="45700">
              <a:noAutofit/>
            </a:bodyPr>
            <a:lstStyle/>
            <a:p>
              <a:pPr lvl="0">
                <a:spcBef>
                  <a:spcPts val="0"/>
                </a:spcBef>
                <a:buNone/>
              </a:pPr>
              <a:r>
                <a:t/>
              </a:r>
              <a:endParaRPr/>
            </a:p>
          </p:txBody>
        </p:sp>
      </p:grpSp>
      <p:grpSp>
        <p:nvGrpSpPr>
          <p:cNvPr id="9" name="Shape 9"/>
          <p:cNvGrpSpPr/>
          <p:nvPr/>
        </p:nvGrpSpPr>
        <p:grpSpPr>
          <a:xfrm>
            <a:off x="3175" y="457200"/>
            <a:ext cx="8302625" cy="2840831"/>
            <a:chOff x="3175" y="609600"/>
            <a:chExt cx="8302625" cy="3787775"/>
          </a:xfrm>
        </p:grpSpPr>
        <p:sp>
          <p:nvSpPr>
            <p:cNvPr id="10" name="Shape 10"/>
            <p:cNvSpPr/>
            <p:nvPr/>
          </p:nvSpPr>
          <p:spPr>
            <a:xfrm>
              <a:off x="5470525" y="609600"/>
              <a:ext cx="654050" cy="314325"/>
            </a:xfrm>
            <a:custGeom>
              <a:pathLst>
                <a:path extrusionOk="0" h="198" w="412">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 name="Shape 11"/>
            <p:cNvSpPr/>
            <p:nvPr/>
          </p:nvSpPr>
          <p:spPr>
            <a:xfrm>
              <a:off x="5959475" y="717550"/>
              <a:ext cx="225425" cy="95250"/>
            </a:xfrm>
            <a:custGeom>
              <a:pathLst>
                <a:path extrusionOk="0" h="60" w="142">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2" name="Shape 12"/>
            <p:cNvSpPr/>
            <p:nvPr/>
          </p:nvSpPr>
          <p:spPr>
            <a:xfrm>
              <a:off x="4775200" y="2952750"/>
              <a:ext cx="60325" cy="15875"/>
            </a:xfrm>
            <a:custGeom>
              <a:pathLst>
                <a:path extrusionOk="0" h="10" w="38">
                  <a:moveTo>
                    <a:pt x="34" y="8"/>
                  </a:moveTo>
                  <a:lnTo>
                    <a:pt x="38" y="0"/>
                  </a:lnTo>
                  <a:lnTo>
                    <a:pt x="0" y="10"/>
                  </a:lnTo>
                  <a:lnTo>
                    <a:pt x="34" y="8"/>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3" name="Shape 13"/>
            <p:cNvSpPr/>
            <p:nvPr/>
          </p:nvSpPr>
          <p:spPr>
            <a:xfrm>
              <a:off x="6705600" y="622300"/>
              <a:ext cx="1600200" cy="771525"/>
            </a:xfrm>
            <a:custGeom>
              <a:pathLst>
                <a:path extrusionOk="0" h="486" w="1008">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4" name="Shape 14"/>
            <p:cNvSpPr/>
            <p:nvPr/>
          </p:nvSpPr>
          <p:spPr>
            <a:xfrm>
              <a:off x="6604000" y="2200275"/>
              <a:ext cx="200025" cy="15875"/>
            </a:xfrm>
            <a:custGeom>
              <a:pathLst>
                <a:path extrusionOk="0" h="10" w="126">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5" name="Shape 15"/>
            <p:cNvSpPr/>
            <p:nvPr/>
          </p:nvSpPr>
          <p:spPr>
            <a:xfrm>
              <a:off x="6530975" y="2206625"/>
              <a:ext cx="228600" cy="53975"/>
            </a:xfrm>
            <a:custGeom>
              <a:pathLst>
                <a:path extrusionOk="0" h="34" w="144">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6" name="Shape 16"/>
            <p:cNvSpPr/>
            <p:nvPr/>
          </p:nvSpPr>
          <p:spPr>
            <a:xfrm>
              <a:off x="6200775" y="2482850"/>
              <a:ext cx="444500" cy="66675"/>
            </a:xfrm>
            <a:custGeom>
              <a:pathLst>
                <a:path extrusionOk="0" h="42" w="28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7" name="Shape 17"/>
            <p:cNvSpPr/>
            <p:nvPr/>
          </p:nvSpPr>
          <p:spPr>
            <a:xfrm>
              <a:off x="6610350" y="2260600"/>
              <a:ext cx="107950" cy="19050"/>
            </a:xfrm>
            <a:custGeom>
              <a:pathLst>
                <a:path extrusionOk="0" h="12" w="68">
                  <a:moveTo>
                    <a:pt x="40" y="12"/>
                  </a:moveTo>
                  <a:lnTo>
                    <a:pt x="68" y="0"/>
                  </a:lnTo>
                  <a:lnTo>
                    <a:pt x="68" y="0"/>
                  </a:lnTo>
                  <a:lnTo>
                    <a:pt x="0" y="2"/>
                  </a:lnTo>
                  <a:lnTo>
                    <a:pt x="40" y="1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8" name="Shape 18"/>
            <p:cNvSpPr/>
            <p:nvPr/>
          </p:nvSpPr>
          <p:spPr>
            <a:xfrm>
              <a:off x="6880225" y="2025650"/>
              <a:ext cx="180975" cy="95250"/>
            </a:xfrm>
            <a:custGeom>
              <a:pathLst>
                <a:path extrusionOk="0" h="60" w="114">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9" name="Shape 19"/>
            <p:cNvSpPr/>
            <p:nvPr/>
          </p:nvSpPr>
          <p:spPr>
            <a:xfrm>
              <a:off x="6581775" y="1924050"/>
              <a:ext cx="533400" cy="104775"/>
            </a:xfrm>
            <a:custGeom>
              <a:pathLst>
                <a:path extrusionOk="0" h="66" w="336">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20" name="Shape 20"/>
            <p:cNvSpPr/>
            <p:nvPr/>
          </p:nvSpPr>
          <p:spPr>
            <a:xfrm>
              <a:off x="6661150" y="1730375"/>
              <a:ext cx="815975" cy="257175"/>
            </a:xfrm>
            <a:custGeom>
              <a:pathLst>
                <a:path extrusionOk="0" h="162" w="514">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21" name="Shape 21"/>
            <p:cNvSpPr/>
            <p:nvPr/>
          </p:nvSpPr>
          <p:spPr>
            <a:xfrm>
              <a:off x="3733800" y="3667125"/>
              <a:ext cx="139700" cy="31750"/>
            </a:xfrm>
            <a:custGeom>
              <a:pathLst>
                <a:path extrusionOk="0" h="20" w="88">
                  <a:moveTo>
                    <a:pt x="0" y="18"/>
                  </a:moveTo>
                  <a:lnTo>
                    <a:pt x="0" y="18"/>
                  </a:lnTo>
                  <a:lnTo>
                    <a:pt x="88" y="20"/>
                  </a:lnTo>
                  <a:lnTo>
                    <a:pt x="88" y="20"/>
                  </a:lnTo>
                  <a:lnTo>
                    <a:pt x="24" y="0"/>
                  </a:lnTo>
                  <a:lnTo>
                    <a:pt x="0" y="18"/>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22" name="Shape 22"/>
            <p:cNvSpPr/>
            <p:nvPr/>
          </p:nvSpPr>
          <p:spPr>
            <a:xfrm>
              <a:off x="3175" y="812800"/>
              <a:ext cx="6886575" cy="3584575"/>
            </a:xfrm>
            <a:custGeom>
              <a:pathLst>
                <a:path extrusionOk="0" h="2258" w="4338">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grpSp>
      <p:sp>
        <p:nvSpPr>
          <p:cNvPr id="23" name="Shape 23"/>
          <p:cNvSpPr txBox="1"/>
          <p:nvPr>
            <p:ph type="title"/>
          </p:nvPr>
        </p:nvSpPr>
        <p:spPr>
          <a:xfrm>
            <a:off x="457200" y="155628"/>
            <a:ext cx="8229600" cy="1044600"/>
          </a:xfrm>
          <a:prstGeom prst="rect">
            <a:avLst/>
          </a:prstGeom>
          <a:noFill/>
          <a:ln>
            <a:noFill/>
          </a:ln>
        </p:spPr>
        <p:txBody>
          <a:bodyPr anchorCtr="0" anchor="b" bIns="91425" lIns="91425" rIns="91425" tIns="91425"/>
          <a:lstStyle>
            <a:lvl1pPr lvl="0" rtl="0">
              <a:spcBef>
                <a:spcPts val="0"/>
              </a:spcBef>
              <a:buSzPct val="100000"/>
              <a:buFont typeface="Georgia"/>
              <a:buNone/>
              <a:defRPr sz="4800">
                <a:latin typeface="Georgia"/>
                <a:ea typeface="Georgia"/>
                <a:cs typeface="Georgia"/>
                <a:sym typeface="Georgia"/>
              </a:defRPr>
            </a:lvl1pPr>
            <a:lvl2pPr lvl="1" rtl="0">
              <a:spcBef>
                <a:spcPts val="0"/>
              </a:spcBef>
              <a:buClr>
                <a:schemeClr val="dk2"/>
              </a:buClr>
              <a:buSzPct val="100000"/>
              <a:buFont typeface="Georgia"/>
              <a:buNone/>
              <a:defRPr sz="4800">
                <a:solidFill>
                  <a:schemeClr val="dk2"/>
                </a:solidFill>
                <a:latin typeface="Georgia"/>
                <a:ea typeface="Georgia"/>
                <a:cs typeface="Georgia"/>
                <a:sym typeface="Georgia"/>
              </a:defRPr>
            </a:lvl2pPr>
            <a:lvl3pPr lvl="2" rtl="0">
              <a:spcBef>
                <a:spcPts val="0"/>
              </a:spcBef>
              <a:buClr>
                <a:schemeClr val="dk2"/>
              </a:buClr>
              <a:buSzPct val="100000"/>
              <a:buFont typeface="Georgia"/>
              <a:buNone/>
              <a:defRPr sz="4800">
                <a:solidFill>
                  <a:schemeClr val="dk2"/>
                </a:solidFill>
                <a:latin typeface="Georgia"/>
                <a:ea typeface="Georgia"/>
                <a:cs typeface="Georgia"/>
                <a:sym typeface="Georgia"/>
              </a:defRPr>
            </a:lvl3pPr>
            <a:lvl4pPr lvl="3" rtl="0">
              <a:spcBef>
                <a:spcPts val="0"/>
              </a:spcBef>
              <a:buClr>
                <a:schemeClr val="dk2"/>
              </a:buClr>
              <a:buSzPct val="100000"/>
              <a:buFont typeface="Georgia"/>
              <a:buNone/>
              <a:defRPr sz="4800">
                <a:solidFill>
                  <a:schemeClr val="dk2"/>
                </a:solidFill>
                <a:latin typeface="Georgia"/>
                <a:ea typeface="Georgia"/>
                <a:cs typeface="Georgia"/>
                <a:sym typeface="Georgia"/>
              </a:defRPr>
            </a:lvl4pPr>
            <a:lvl5pPr lvl="4" rtl="0">
              <a:spcBef>
                <a:spcPts val="0"/>
              </a:spcBef>
              <a:buClr>
                <a:schemeClr val="dk2"/>
              </a:buClr>
              <a:buSzPct val="100000"/>
              <a:buFont typeface="Georgia"/>
              <a:buNone/>
              <a:defRPr sz="4800">
                <a:solidFill>
                  <a:schemeClr val="dk2"/>
                </a:solidFill>
                <a:latin typeface="Georgia"/>
                <a:ea typeface="Georgia"/>
                <a:cs typeface="Georgia"/>
                <a:sym typeface="Georgia"/>
              </a:defRPr>
            </a:lvl5pPr>
            <a:lvl6pPr lvl="5" rtl="0">
              <a:spcBef>
                <a:spcPts val="0"/>
              </a:spcBef>
              <a:buClr>
                <a:schemeClr val="dk2"/>
              </a:buClr>
              <a:buSzPct val="100000"/>
              <a:buFont typeface="Georgia"/>
              <a:buNone/>
              <a:defRPr sz="4800">
                <a:solidFill>
                  <a:schemeClr val="dk2"/>
                </a:solidFill>
                <a:latin typeface="Georgia"/>
                <a:ea typeface="Georgia"/>
                <a:cs typeface="Georgia"/>
                <a:sym typeface="Georgia"/>
              </a:defRPr>
            </a:lvl6pPr>
            <a:lvl7pPr lvl="6" rtl="0">
              <a:spcBef>
                <a:spcPts val="0"/>
              </a:spcBef>
              <a:buClr>
                <a:schemeClr val="dk2"/>
              </a:buClr>
              <a:buSzPct val="100000"/>
              <a:buFont typeface="Georgia"/>
              <a:buNone/>
              <a:defRPr sz="4800">
                <a:solidFill>
                  <a:schemeClr val="dk2"/>
                </a:solidFill>
                <a:latin typeface="Georgia"/>
                <a:ea typeface="Georgia"/>
                <a:cs typeface="Georgia"/>
                <a:sym typeface="Georgia"/>
              </a:defRPr>
            </a:lvl7pPr>
            <a:lvl8pPr lvl="7" rtl="0">
              <a:spcBef>
                <a:spcPts val="0"/>
              </a:spcBef>
              <a:buClr>
                <a:schemeClr val="dk2"/>
              </a:buClr>
              <a:buSzPct val="100000"/>
              <a:buFont typeface="Georgia"/>
              <a:buNone/>
              <a:defRPr sz="4800">
                <a:solidFill>
                  <a:schemeClr val="dk2"/>
                </a:solidFill>
                <a:latin typeface="Georgia"/>
                <a:ea typeface="Georgia"/>
                <a:cs typeface="Georgia"/>
                <a:sym typeface="Georgia"/>
              </a:defRPr>
            </a:lvl8pPr>
            <a:lvl9pPr lvl="8" rtl="0">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24" name="Shape 24"/>
          <p:cNvSpPr txBox="1"/>
          <p:nvPr>
            <p:ph idx="1" type="body"/>
          </p:nvPr>
        </p:nvSpPr>
        <p:spPr>
          <a:xfrm>
            <a:off x="457200" y="1297780"/>
            <a:ext cx="8229600" cy="3627900"/>
          </a:xfrm>
          <a:prstGeom prst="rect">
            <a:avLst/>
          </a:prstGeom>
          <a:noFill/>
          <a:ln>
            <a:noFill/>
          </a:ln>
        </p:spPr>
        <p:txBody>
          <a:bodyPr anchorCtr="0" anchor="t" bIns="91425" lIns="91425" rIns="91425" tIns="91425"/>
          <a:lstStyle>
            <a:lvl1pPr lvl="0" rtl="0">
              <a:spcBef>
                <a:spcPts val="600"/>
              </a:spcBef>
              <a:buSzPct val="100000"/>
              <a:buFont typeface="Georgia"/>
              <a:defRPr sz="3000">
                <a:latin typeface="Georgia"/>
                <a:ea typeface="Georgia"/>
                <a:cs typeface="Georgia"/>
                <a:sym typeface="Georgia"/>
              </a:defRPr>
            </a:lvl1pPr>
            <a:lvl2pPr lvl="1" rtl="0">
              <a:spcBef>
                <a:spcPts val="480"/>
              </a:spcBef>
              <a:buSzPct val="100000"/>
              <a:buFont typeface="Georgia"/>
              <a:defRPr sz="2400">
                <a:latin typeface="Georgia"/>
                <a:ea typeface="Georgia"/>
                <a:cs typeface="Georgia"/>
                <a:sym typeface="Georgia"/>
              </a:defRPr>
            </a:lvl2pPr>
            <a:lvl3pPr lvl="2" rtl="0">
              <a:spcBef>
                <a:spcPts val="480"/>
              </a:spcBef>
              <a:buSzPct val="100000"/>
              <a:buFont typeface="Georgia"/>
              <a:defRPr sz="2400">
                <a:latin typeface="Georgia"/>
                <a:ea typeface="Georgia"/>
                <a:cs typeface="Georgia"/>
                <a:sym typeface="Georgia"/>
              </a:defRPr>
            </a:lvl3pPr>
            <a:lvl4pPr lvl="3" rtl="0">
              <a:spcBef>
                <a:spcPts val="360"/>
              </a:spcBef>
              <a:buSzPct val="100000"/>
              <a:buFont typeface="Georgia"/>
              <a:defRPr sz="1800">
                <a:latin typeface="Georgia"/>
                <a:ea typeface="Georgia"/>
                <a:cs typeface="Georgia"/>
                <a:sym typeface="Georgia"/>
              </a:defRPr>
            </a:lvl4pPr>
            <a:lvl5pPr lvl="4" rtl="0">
              <a:spcBef>
                <a:spcPts val="360"/>
              </a:spcBef>
              <a:buSzPct val="100000"/>
              <a:buFont typeface="Georgia"/>
              <a:defRPr sz="1800">
                <a:latin typeface="Georgia"/>
                <a:ea typeface="Georgia"/>
                <a:cs typeface="Georgia"/>
                <a:sym typeface="Georgia"/>
              </a:defRPr>
            </a:lvl5pPr>
            <a:lvl6pPr lvl="5" rtl="0">
              <a:spcBef>
                <a:spcPts val="360"/>
              </a:spcBef>
              <a:buClr>
                <a:schemeClr val="dk2"/>
              </a:buClr>
              <a:buSzPct val="100000"/>
              <a:buFont typeface="Georgia"/>
              <a:defRPr sz="1800">
                <a:solidFill>
                  <a:schemeClr val="dk2"/>
                </a:solidFill>
                <a:latin typeface="Georgia"/>
                <a:ea typeface="Georgia"/>
                <a:cs typeface="Georgia"/>
                <a:sym typeface="Georgia"/>
              </a:defRPr>
            </a:lvl6pPr>
            <a:lvl7pPr lvl="6" rtl="0">
              <a:spcBef>
                <a:spcPts val="360"/>
              </a:spcBef>
              <a:buClr>
                <a:schemeClr val="dk2"/>
              </a:buClr>
              <a:buSzPct val="100000"/>
              <a:buFont typeface="Georgia"/>
              <a:defRPr sz="1800">
                <a:solidFill>
                  <a:schemeClr val="dk2"/>
                </a:solidFill>
                <a:latin typeface="Georgia"/>
                <a:ea typeface="Georgia"/>
                <a:cs typeface="Georgia"/>
                <a:sym typeface="Georgia"/>
              </a:defRPr>
            </a:lvl7pPr>
            <a:lvl8pPr lvl="7" rtl="0">
              <a:spcBef>
                <a:spcPts val="360"/>
              </a:spcBef>
              <a:buClr>
                <a:schemeClr val="dk2"/>
              </a:buClr>
              <a:buSzPct val="100000"/>
              <a:buFont typeface="Georgia"/>
              <a:defRPr sz="1800">
                <a:solidFill>
                  <a:schemeClr val="dk2"/>
                </a:solidFill>
                <a:latin typeface="Georgia"/>
                <a:ea typeface="Georgia"/>
                <a:cs typeface="Georgia"/>
                <a:sym typeface="Georgia"/>
              </a:defRPr>
            </a:lvl8pPr>
            <a:lvl9pPr lvl="8" rtl="0">
              <a:spcBef>
                <a:spcPts val="360"/>
              </a:spcBef>
              <a:buClr>
                <a:schemeClr val="dk2"/>
              </a:buClr>
              <a:buSzPct val="100000"/>
              <a:buFont typeface="Georgia"/>
              <a:defRPr sz="1800">
                <a:solidFill>
                  <a:schemeClr val="dk2"/>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4CCCC"/>
        </a:solidFill>
      </p:bgPr>
    </p:bg>
    <p:spTree>
      <p:nvGrpSpPr>
        <p:cNvPr id="104" name="Shape 104"/>
        <p:cNvGrpSpPr/>
        <p:nvPr/>
      </p:nvGrpSpPr>
      <p:grpSpPr>
        <a:xfrm>
          <a:off x="0" y="0"/>
          <a:ext cx="0" cy="0"/>
          <a:chOff x="0" y="0"/>
          <a:chExt cx="0" cy="0"/>
        </a:xfrm>
      </p:grpSpPr>
      <p:grpSp>
        <p:nvGrpSpPr>
          <p:cNvPr id="105" name="Shape 105"/>
          <p:cNvGrpSpPr/>
          <p:nvPr/>
        </p:nvGrpSpPr>
        <p:grpSpPr>
          <a:xfrm>
            <a:off x="0" y="0"/>
            <a:ext cx="9159875" cy="5148512"/>
            <a:chOff x="0" y="0"/>
            <a:chExt cx="5770" cy="4324"/>
          </a:xfrm>
        </p:grpSpPr>
        <p:sp>
          <p:nvSpPr>
            <p:cNvPr id="106" name="Shape 106"/>
            <p:cNvSpPr/>
            <p:nvPr/>
          </p:nvSpPr>
          <p:spPr>
            <a:xfrm>
              <a:off x="69" y="91"/>
              <a:ext cx="5700" cy="42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07" name="Shape 107"/>
            <p:cNvSpPr/>
            <p:nvPr/>
          </p:nvSpPr>
          <p:spPr>
            <a:xfrm>
              <a:off x="0" y="0"/>
              <a:ext cx="5760" cy="4324"/>
            </a:xfrm>
            <a:custGeom>
              <a:pathLst>
                <a:path extrusionOk="0" h="4138" w="562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anchorCtr="0" anchor="t" bIns="45700" lIns="91425" rIns="91425" tIns="45700">
              <a:noAutofit/>
            </a:bodyPr>
            <a:lstStyle/>
            <a:p>
              <a:pPr lvl="0">
                <a:spcBef>
                  <a:spcPts val="0"/>
                </a:spcBef>
                <a:buNone/>
              </a:pPr>
              <a:r>
                <a:t/>
              </a:r>
              <a:endParaRPr/>
            </a:p>
          </p:txBody>
        </p:sp>
      </p:grpSp>
      <p:grpSp>
        <p:nvGrpSpPr>
          <p:cNvPr id="108" name="Shape 108"/>
          <p:cNvGrpSpPr/>
          <p:nvPr/>
        </p:nvGrpSpPr>
        <p:grpSpPr>
          <a:xfrm>
            <a:off x="3175" y="457200"/>
            <a:ext cx="8302625" cy="2840831"/>
            <a:chOff x="3175" y="609600"/>
            <a:chExt cx="8302625" cy="3787775"/>
          </a:xfrm>
        </p:grpSpPr>
        <p:sp>
          <p:nvSpPr>
            <p:cNvPr id="109" name="Shape 109"/>
            <p:cNvSpPr/>
            <p:nvPr/>
          </p:nvSpPr>
          <p:spPr>
            <a:xfrm>
              <a:off x="5470525" y="609600"/>
              <a:ext cx="654050" cy="314325"/>
            </a:xfrm>
            <a:custGeom>
              <a:pathLst>
                <a:path extrusionOk="0" h="198" w="412">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0" name="Shape 110"/>
            <p:cNvSpPr/>
            <p:nvPr/>
          </p:nvSpPr>
          <p:spPr>
            <a:xfrm>
              <a:off x="5959475" y="717550"/>
              <a:ext cx="225425" cy="95250"/>
            </a:xfrm>
            <a:custGeom>
              <a:pathLst>
                <a:path extrusionOk="0" h="60" w="142">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1" name="Shape 111"/>
            <p:cNvSpPr/>
            <p:nvPr/>
          </p:nvSpPr>
          <p:spPr>
            <a:xfrm>
              <a:off x="4775200" y="2952750"/>
              <a:ext cx="60325" cy="15875"/>
            </a:xfrm>
            <a:custGeom>
              <a:pathLst>
                <a:path extrusionOk="0" h="10" w="38">
                  <a:moveTo>
                    <a:pt x="34" y="8"/>
                  </a:moveTo>
                  <a:lnTo>
                    <a:pt x="38" y="0"/>
                  </a:lnTo>
                  <a:lnTo>
                    <a:pt x="0" y="10"/>
                  </a:lnTo>
                  <a:lnTo>
                    <a:pt x="34" y="8"/>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2" name="Shape 112"/>
            <p:cNvSpPr/>
            <p:nvPr/>
          </p:nvSpPr>
          <p:spPr>
            <a:xfrm>
              <a:off x="6705600" y="622300"/>
              <a:ext cx="1600200" cy="771525"/>
            </a:xfrm>
            <a:custGeom>
              <a:pathLst>
                <a:path extrusionOk="0" h="486" w="1008">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3" name="Shape 113"/>
            <p:cNvSpPr/>
            <p:nvPr/>
          </p:nvSpPr>
          <p:spPr>
            <a:xfrm>
              <a:off x="6604000" y="2200275"/>
              <a:ext cx="200025" cy="15875"/>
            </a:xfrm>
            <a:custGeom>
              <a:pathLst>
                <a:path extrusionOk="0" h="10" w="126">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4" name="Shape 114"/>
            <p:cNvSpPr/>
            <p:nvPr/>
          </p:nvSpPr>
          <p:spPr>
            <a:xfrm>
              <a:off x="6530975" y="2206625"/>
              <a:ext cx="228600" cy="53975"/>
            </a:xfrm>
            <a:custGeom>
              <a:pathLst>
                <a:path extrusionOk="0" h="34" w="144">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5" name="Shape 115"/>
            <p:cNvSpPr/>
            <p:nvPr/>
          </p:nvSpPr>
          <p:spPr>
            <a:xfrm>
              <a:off x="6200775" y="2482850"/>
              <a:ext cx="444500" cy="66675"/>
            </a:xfrm>
            <a:custGeom>
              <a:pathLst>
                <a:path extrusionOk="0" h="42" w="28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6" name="Shape 116"/>
            <p:cNvSpPr/>
            <p:nvPr/>
          </p:nvSpPr>
          <p:spPr>
            <a:xfrm>
              <a:off x="6610350" y="2260600"/>
              <a:ext cx="107950" cy="19050"/>
            </a:xfrm>
            <a:custGeom>
              <a:pathLst>
                <a:path extrusionOk="0" h="12" w="68">
                  <a:moveTo>
                    <a:pt x="40" y="12"/>
                  </a:moveTo>
                  <a:lnTo>
                    <a:pt x="68" y="0"/>
                  </a:lnTo>
                  <a:lnTo>
                    <a:pt x="68" y="0"/>
                  </a:lnTo>
                  <a:lnTo>
                    <a:pt x="0" y="2"/>
                  </a:lnTo>
                  <a:lnTo>
                    <a:pt x="40" y="1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7" name="Shape 117"/>
            <p:cNvSpPr/>
            <p:nvPr/>
          </p:nvSpPr>
          <p:spPr>
            <a:xfrm>
              <a:off x="6880225" y="2025650"/>
              <a:ext cx="180975" cy="95250"/>
            </a:xfrm>
            <a:custGeom>
              <a:pathLst>
                <a:path extrusionOk="0" h="60" w="114">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8" name="Shape 118"/>
            <p:cNvSpPr/>
            <p:nvPr/>
          </p:nvSpPr>
          <p:spPr>
            <a:xfrm>
              <a:off x="6581775" y="1924050"/>
              <a:ext cx="533400" cy="104775"/>
            </a:xfrm>
            <a:custGeom>
              <a:pathLst>
                <a:path extrusionOk="0" h="66" w="336">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19" name="Shape 119"/>
            <p:cNvSpPr/>
            <p:nvPr/>
          </p:nvSpPr>
          <p:spPr>
            <a:xfrm>
              <a:off x="6661150" y="1730375"/>
              <a:ext cx="815975" cy="257175"/>
            </a:xfrm>
            <a:custGeom>
              <a:pathLst>
                <a:path extrusionOk="0" h="162" w="514">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20" name="Shape 120"/>
            <p:cNvSpPr/>
            <p:nvPr/>
          </p:nvSpPr>
          <p:spPr>
            <a:xfrm>
              <a:off x="3733800" y="3667125"/>
              <a:ext cx="139700" cy="31750"/>
            </a:xfrm>
            <a:custGeom>
              <a:pathLst>
                <a:path extrusionOk="0" h="20" w="88">
                  <a:moveTo>
                    <a:pt x="0" y="18"/>
                  </a:moveTo>
                  <a:lnTo>
                    <a:pt x="0" y="18"/>
                  </a:lnTo>
                  <a:lnTo>
                    <a:pt x="88" y="20"/>
                  </a:lnTo>
                  <a:lnTo>
                    <a:pt x="88" y="20"/>
                  </a:lnTo>
                  <a:lnTo>
                    <a:pt x="24" y="0"/>
                  </a:lnTo>
                  <a:lnTo>
                    <a:pt x="0" y="18"/>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sp>
          <p:nvSpPr>
            <p:cNvPr id="121" name="Shape 121"/>
            <p:cNvSpPr/>
            <p:nvPr/>
          </p:nvSpPr>
          <p:spPr>
            <a:xfrm>
              <a:off x="3175" y="812800"/>
              <a:ext cx="6886575" cy="3584575"/>
            </a:xfrm>
            <a:custGeom>
              <a:pathLst>
                <a:path extrusionOk="0" h="2258" w="4338">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anchorCtr="0" anchor="t" bIns="45700" lIns="91425" rIns="91425" tIns="45700">
              <a:noAutofit/>
            </a:bodyPr>
            <a:lstStyle/>
            <a:p>
              <a:pPr lvl="0">
                <a:spcBef>
                  <a:spcPts val="0"/>
                </a:spcBef>
                <a:buNone/>
              </a:pPr>
              <a:r>
                <a:t/>
              </a:r>
              <a:endParaRPr/>
            </a:p>
          </p:txBody>
        </p:sp>
      </p:grpSp>
      <p:sp>
        <p:nvSpPr>
          <p:cNvPr id="122" name="Shape 122"/>
          <p:cNvSpPr txBox="1"/>
          <p:nvPr>
            <p:ph type="title"/>
          </p:nvPr>
        </p:nvSpPr>
        <p:spPr>
          <a:xfrm>
            <a:off x="457200" y="155628"/>
            <a:ext cx="8229600" cy="1044600"/>
          </a:xfrm>
          <a:prstGeom prst="rect">
            <a:avLst/>
          </a:prstGeom>
          <a:noFill/>
          <a:ln>
            <a:noFill/>
          </a:ln>
        </p:spPr>
        <p:txBody>
          <a:bodyPr anchorCtr="0" anchor="b" bIns="91425" lIns="91425" rIns="91425" tIns="91425"/>
          <a:lstStyle>
            <a:lvl1pPr lvl="0" rtl="0">
              <a:spcBef>
                <a:spcPts val="0"/>
              </a:spcBef>
              <a:buClr>
                <a:schemeClr val="dk2"/>
              </a:buClr>
              <a:buSzPct val="100000"/>
              <a:buFont typeface="Georgia"/>
              <a:buNone/>
              <a:defRPr sz="4800">
                <a:solidFill>
                  <a:schemeClr val="dk2"/>
                </a:solidFill>
                <a:latin typeface="Georgia"/>
                <a:ea typeface="Georgia"/>
                <a:cs typeface="Georgia"/>
                <a:sym typeface="Georgia"/>
              </a:defRPr>
            </a:lvl1pPr>
            <a:lvl2pPr lvl="1" rtl="0">
              <a:spcBef>
                <a:spcPts val="0"/>
              </a:spcBef>
              <a:buClr>
                <a:schemeClr val="dk2"/>
              </a:buClr>
              <a:buSzPct val="100000"/>
              <a:buFont typeface="Georgia"/>
              <a:buNone/>
              <a:defRPr sz="4800">
                <a:solidFill>
                  <a:schemeClr val="dk2"/>
                </a:solidFill>
                <a:latin typeface="Georgia"/>
                <a:ea typeface="Georgia"/>
                <a:cs typeface="Georgia"/>
                <a:sym typeface="Georgia"/>
              </a:defRPr>
            </a:lvl2pPr>
            <a:lvl3pPr lvl="2" rtl="0">
              <a:spcBef>
                <a:spcPts val="0"/>
              </a:spcBef>
              <a:buClr>
                <a:schemeClr val="dk2"/>
              </a:buClr>
              <a:buSzPct val="100000"/>
              <a:buFont typeface="Georgia"/>
              <a:buNone/>
              <a:defRPr sz="4800">
                <a:solidFill>
                  <a:schemeClr val="dk2"/>
                </a:solidFill>
                <a:latin typeface="Georgia"/>
                <a:ea typeface="Georgia"/>
                <a:cs typeface="Georgia"/>
                <a:sym typeface="Georgia"/>
              </a:defRPr>
            </a:lvl3pPr>
            <a:lvl4pPr lvl="3" rtl="0">
              <a:spcBef>
                <a:spcPts val="0"/>
              </a:spcBef>
              <a:buClr>
                <a:schemeClr val="dk2"/>
              </a:buClr>
              <a:buSzPct val="100000"/>
              <a:buFont typeface="Georgia"/>
              <a:buNone/>
              <a:defRPr sz="4800">
                <a:solidFill>
                  <a:schemeClr val="dk2"/>
                </a:solidFill>
                <a:latin typeface="Georgia"/>
                <a:ea typeface="Georgia"/>
                <a:cs typeface="Georgia"/>
                <a:sym typeface="Georgia"/>
              </a:defRPr>
            </a:lvl4pPr>
            <a:lvl5pPr lvl="4" rtl="0">
              <a:spcBef>
                <a:spcPts val="0"/>
              </a:spcBef>
              <a:buClr>
                <a:schemeClr val="dk2"/>
              </a:buClr>
              <a:buSzPct val="100000"/>
              <a:buFont typeface="Georgia"/>
              <a:buNone/>
              <a:defRPr sz="4800">
                <a:solidFill>
                  <a:schemeClr val="dk2"/>
                </a:solidFill>
                <a:latin typeface="Georgia"/>
                <a:ea typeface="Georgia"/>
                <a:cs typeface="Georgia"/>
                <a:sym typeface="Georgia"/>
              </a:defRPr>
            </a:lvl5pPr>
            <a:lvl6pPr lvl="5" rtl="0">
              <a:spcBef>
                <a:spcPts val="0"/>
              </a:spcBef>
              <a:buClr>
                <a:schemeClr val="dk2"/>
              </a:buClr>
              <a:buSzPct val="100000"/>
              <a:buFont typeface="Georgia"/>
              <a:buNone/>
              <a:defRPr sz="4800">
                <a:solidFill>
                  <a:schemeClr val="dk2"/>
                </a:solidFill>
                <a:latin typeface="Georgia"/>
                <a:ea typeface="Georgia"/>
                <a:cs typeface="Georgia"/>
                <a:sym typeface="Georgia"/>
              </a:defRPr>
            </a:lvl6pPr>
            <a:lvl7pPr lvl="6" rtl="0">
              <a:spcBef>
                <a:spcPts val="0"/>
              </a:spcBef>
              <a:buClr>
                <a:schemeClr val="dk2"/>
              </a:buClr>
              <a:buSzPct val="100000"/>
              <a:buFont typeface="Georgia"/>
              <a:buNone/>
              <a:defRPr sz="4800">
                <a:solidFill>
                  <a:schemeClr val="dk2"/>
                </a:solidFill>
                <a:latin typeface="Georgia"/>
                <a:ea typeface="Georgia"/>
                <a:cs typeface="Georgia"/>
                <a:sym typeface="Georgia"/>
              </a:defRPr>
            </a:lvl7pPr>
            <a:lvl8pPr lvl="7" rtl="0">
              <a:spcBef>
                <a:spcPts val="0"/>
              </a:spcBef>
              <a:buClr>
                <a:schemeClr val="dk2"/>
              </a:buClr>
              <a:buSzPct val="100000"/>
              <a:buFont typeface="Georgia"/>
              <a:buNone/>
              <a:defRPr sz="4800">
                <a:solidFill>
                  <a:schemeClr val="dk2"/>
                </a:solidFill>
                <a:latin typeface="Georgia"/>
                <a:ea typeface="Georgia"/>
                <a:cs typeface="Georgia"/>
                <a:sym typeface="Georgia"/>
              </a:defRPr>
            </a:lvl8pPr>
            <a:lvl9pPr lvl="8" rtl="0">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123" name="Shape 123"/>
          <p:cNvSpPr txBox="1"/>
          <p:nvPr>
            <p:ph idx="1" type="body"/>
          </p:nvPr>
        </p:nvSpPr>
        <p:spPr>
          <a:xfrm>
            <a:off x="457200" y="1297780"/>
            <a:ext cx="8229600" cy="3627900"/>
          </a:xfrm>
          <a:prstGeom prst="rect">
            <a:avLst/>
          </a:prstGeom>
          <a:noFill/>
          <a:ln>
            <a:noFill/>
          </a:ln>
        </p:spPr>
        <p:txBody>
          <a:bodyPr anchorCtr="0" anchor="t" bIns="91425" lIns="91425" rIns="91425" tIns="91425"/>
          <a:lstStyle>
            <a:lvl1pPr lvl="0" rtl="0">
              <a:spcBef>
                <a:spcPts val="600"/>
              </a:spcBef>
              <a:buSzPct val="100000"/>
              <a:buFont typeface="Georgia"/>
              <a:defRPr sz="3000">
                <a:latin typeface="Georgia"/>
                <a:ea typeface="Georgia"/>
                <a:cs typeface="Georgia"/>
                <a:sym typeface="Georgia"/>
              </a:defRPr>
            </a:lvl1pPr>
            <a:lvl2pPr lvl="1" rtl="0">
              <a:spcBef>
                <a:spcPts val="480"/>
              </a:spcBef>
              <a:buSzPct val="100000"/>
              <a:buFont typeface="Georgia"/>
              <a:defRPr sz="2400">
                <a:latin typeface="Georgia"/>
                <a:ea typeface="Georgia"/>
                <a:cs typeface="Georgia"/>
                <a:sym typeface="Georgia"/>
              </a:defRPr>
            </a:lvl2pPr>
            <a:lvl3pPr lvl="2" rtl="0">
              <a:spcBef>
                <a:spcPts val="480"/>
              </a:spcBef>
              <a:buSzPct val="100000"/>
              <a:buFont typeface="Georgia"/>
              <a:defRPr sz="2400">
                <a:latin typeface="Georgia"/>
                <a:ea typeface="Georgia"/>
                <a:cs typeface="Georgia"/>
                <a:sym typeface="Georgia"/>
              </a:defRPr>
            </a:lvl3pPr>
            <a:lvl4pPr lvl="3" rtl="0">
              <a:spcBef>
                <a:spcPts val="360"/>
              </a:spcBef>
              <a:buSzPct val="100000"/>
              <a:buFont typeface="Georgia"/>
              <a:defRPr sz="1800">
                <a:latin typeface="Georgia"/>
                <a:ea typeface="Georgia"/>
                <a:cs typeface="Georgia"/>
                <a:sym typeface="Georgia"/>
              </a:defRPr>
            </a:lvl4pPr>
            <a:lvl5pPr lvl="4" rtl="0">
              <a:spcBef>
                <a:spcPts val="360"/>
              </a:spcBef>
              <a:buSzPct val="100000"/>
              <a:buFont typeface="Georgia"/>
              <a:defRPr sz="1800">
                <a:latin typeface="Georgia"/>
                <a:ea typeface="Georgia"/>
                <a:cs typeface="Georgia"/>
                <a:sym typeface="Georgia"/>
              </a:defRPr>
            </a:lvl5pPr>
            <a:lvl6pPr lvl="5" rtl="0">
              <a:spcBef>
                <a:spcPts val="360"/>
              </a:spcBef>
              <a:buSzPct val="100000"/>
              <a:buFont typeface="Georgia"/>
              <a:defRPr sz="1800">
                <a:latin typeface="Georgia"/>
                <a:ea typeface="Georgia"/>
                <a:cs typeface="Georgia"/>
                <a:sym typeface="Georgia"/>
              </a:defRPr>
            </a:lvl6pPr>
            <a:lvl7pPr lvl="6" rtl="0">
              <a:spcBef>
                <a:spcPts val="360"/>
              </a:spcBef>
              <a:buSzPct val="100000"/>
              <a:buFont typeface="Georgia"/>
              <a:defRPr sz="1800">
                <a:latin typeface="Georgia"/>
                <a:ea typeface="Georgia"/>
                <a:cs typeface="Georgia"/>
                <a:sym typeface="Georgia"/>
              </a:defRPr>
            </a:lvl7pPr>
            <a:lvl8pPr lvl="7" rtl="0">
              <a:spcBef>
                <a:spcPts val="360"/>
              </a:spcBef>
              <a:buSzPct val="100000"/>
              <a:buFont typeface="Georgia"/>
              <a:defRPr sz="1800">
                <a:latin typeface="Georgia"/>
                <a:ea typeface="Georgia"/>
                <a:cs typeface="Georgia"/>
                <a:sym typeface="Georgia"/>
              </a:defRPr>
            </a:lvl8pPr>
            <a:lvl9pPr lvl="8" rtl="0">
              <a:spcBef>
                <a:spcPts val="360"/>
              </a:spcBef>
              <a:buSzPct val="100000"/>
              <a:buFont typeface="Georgia"/>
              <a:defRPr sz="1800">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54" r:id="rId1"/>
    <p:sldLayoutId id="2147483655" r:id="rId2"/>
    <p:sldLayoutId id="2147483656" r:id="rId3"/>
    <p:sldLayoutId id="2147483657" r:id="rId4"/>
    <p:sldLayoutId id="2147483658" r:id="rId5"/>
    <p:sldLayoutId id="2147483659"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omments" Target="../comments/comment1.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12.png"/><Relationship Id="rId4" Type="http://schemas.openxmlformats.org/officeDocument/2006/relationships/image" Target="../media/image9.png"/><Relationship Id="rId5" Type="http://schemas.openxmlformats.org/officeDocument/2006/relationships/image" Target="../media/image11.png"/><Relationship Id="rId6" Type="http://schemas.openxmlformats.org/officeDocument/2006/relationships/image" Target="../media/image1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14.png"/><Relationship Id="rId4" Type="http://schemas.openxmlformats.org/officeDocument/2006/relationships/image" Target="../media/image10.png"/><Relationship Id="rId5" Type="http://schemas.openxmlformats.org/officeDocument/2006/relationships/image" Target="../media/image25.png"/><Relationship Id="rId6"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17.png"/><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image" Target="../media/image21.png"/><Relationship Id="rId4" Type="http://schemas.openxmlformats.org/officeDocument/2006/relationships/image" Target="../media/image16.png"/><Relationship Id="rId5" Type="http://schemas.openxmlformats.org/officeDocument/2006/relationships/image" Target="../media/image19.png"/><Relationship Id="rId6" Type="http://schemas.openxmlformats.org/officeDocument/2006/relationships/image" Target="../media/image2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1.xml"/><Relationship Id="rId3" Type="http://schemas.openxmlformats.org/officeDocument/2006/relationships/image" Target="../media/image20.png"/><Relationship Id="rId4" Type="http://schemas.openxmlformats.org/officeDocument/2006/relationships/image" Target="../media/image2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 Id="rId3" Type="http://schemas.openxmlformats.org/officeDocument/2006/relationships/image" Target="../media/image22.png"/><Relationship Id="rId4" Type="http://schemas.openxmlformats.org/officeDocument/2006/relationships/image" Target="../media/image3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 Id="rId3" Type="http://schemas.openxmlformats.org/officeDocument/2006/relationships/image" Target="../media/image30.png"/><Relationship Id="rId4" Type="http://schemas.openxmlformats.org/officeDocument/2006/relationships/image" Target="../media/image3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http://xerxes.calstate.edu/monterey/articles/record?id=FETCH-proquest_dll_18950593" TargetMode="External"/><Relationship Id="rId4" Type="http://schemas.openxmlformats.org/officeDocument/2006/relationships/hyperlink" Target="http://xerxes.calstate.edu/monterey/articles/record?id=FETCH-LOGICAL-c2365-3b95e5263bb187078dcf2da5c76df1b9376144d96cdd4a9c5da48d46e59823b3" TargetMode="External"/><Relationship Id="rId5" Type="http://schemas.openxmlformats.org/officeDocument/2006/relationships/hyperlink" Target="http://xerxes.calstate.edu/monterey/articles/record?id=FETCH-LOGICAL-c2365-3b95e5263bb187078dcf2da5c76df1b9376144d96cdd4a9c5da48d46e59823b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http://xerxes.calstate.edu/monterey/books/record?id=2474" TargetMode="External"/><Relationship Id="rId4" Type="http://schemas.openxmlformats.org/officeDocument/2006/relationships/hyperlink" Target="http://xerxes.calstate.edu/monterey/books/record?id=128274"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hyperlink" Target="http://xerxes.calstate.edu/monterey/books/record?id=49303" TargetMode="External"/><Relationship Id="rId4" Type="http://schemas.openxmlformats.org/officeDocument/2006/relationships/hyperlink" Target="http://xerxes.calstate.edu/monterey/books/record?id=49303"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4CCCC"/>
        </a:solidFill>
      </p:bgPr>
    </p:bg>
    <p:spTree>
      <p:nvGrpSpPr>
        <p:cNvPr id="206" name="Shape 206"/>
        <p:cNvGrpSpPr/>
        <p:nvPr/>
      </p:nvGrpSpPr>
      <p:grpSpPr>
        <a:xfrm>
          <a:off x="0" y="0"/>
          <a:ext cx="0" cy="0"/>
          <a:chOff x="0" y="0"/>
          <a:chExt cx="0" cy="0"/>
        </a:xfrm>
      </p:grpSpPr>
      <p:sp>
        <p:nvSpPr>
          <p:cNvPr id="207" name="Shape 207"/>
          <p:cNvSpPr txBox="1"/>
          <p:nvPr>
            <p:ph type="ctrTitle"/>
          </p:nvPr>
        </p:nvSpPr>
        <p:spPr>
          <a:xfrm>
            <a:off x="685800" y="1739635"/>
            <a:ext cx="7772400" cy="1238100"/>
          </a:xfrm>
          <a:prstGeom prst="rect">
            <a:avLst/>
          </a:prstGeom>
        </p:spPr>
        <p:txBody>
          <a:bodyPr anchorCtr="0" anchor="b" bIns="91425" lIns="91425" rIns="91425" tIns="91425">
            <a:noAutofit/>
          </a:bodyPr>
          <a:lstStyle/>
          <a:p>
            <a:pPr lvl="0" rtl="0">
              <a:spcBef>
                <a:spcPts val="0"/>
              </a:spcBef>
              <a:buNone/>
            </a:pPr>
            <a:r>
              <a:rPr lang="en">
                <a:solidFill>
                  <a:srgbClr val="FFFFFF"/>
                </a:solidFill>
              </a:rPr>
              <a:t>大学生の恋愛事情：</a:t>
            </a:r>
          </a:p>
          <a:p>
            <a:pPr lvl="0">
              <a:spcBef>
                <a:spcPts val="0"/>
              </a:spcBef>
              <a:buNone/>
            </a:pPr>
            <a:r>
              <a:rPr lang="en">
                <a:solidFill>
                  <a:srgbClr val="FFFFFF"/>
                </a:solidFill>
              </a:rPr>
              <a:t>日米比較研究</a:t>
            </a:r>
          </a:p>
        </p:txBody>
      </p:sp>
      <p:sp>
        <p:nvSpPr>
          <p:cNvPr id="208" name="Shape 208"/>
          <p:cNvSpPr txBox="1"/>
          <p:nvPr>
            <p:ph idx="1" type="subTitle"/>
          </p:nvPr>
        </p:nvSpPr>
        <p:spPr>
          <a:xfrm>
            <a:off x="685800" y="3086100"/>
            <a:ext cx="7772400" cy="661500"/>
          </a:xfrm>
          <a:prstGeom prst="rect">
            <a:avLst/>
          </a:prstGeom>
        </p:spPr>
        <p:txBody>
          <a:bodyPr anchorCtr="0" anchor="t" bIns="91425" lIns="91425" rIns="91425" tIns="91425">
            <a:noAutofit/>
          </a:bodyPr>
          <a:lstStyle/>
          <a:p>
            <a:pPr lvl="0">
              <a:spcBef>
                <a:spcPts val="0"/>
              </a:spcBef>
              <a:buClr>
                <a:schemeClr val="dk1"/>
              </a:buClr>
              <a:buSzPct val="55000"/>
              <a:buFont typeface="Arial"/>
              <a:buNone/>
            </a:pPr>
            <a:r>
              <a:rPr i="0" lang="en" sz="2000">
                <a:solidFill>
                  <a:srgbClr val="000000"/>
                </a:solidFill>
              </a:rPr>
              <a:t>アディ・ギンゴールド</a:t>
            </a:r>
          </a:p>
          <a:p>
            <a:pPr lvl="0" rtl="0">
              <a:spcBef>
                <a:spcPts val="0"/>
              </a:spcBef>
              <a:buNone/>
            </a:pPr>
            <a:r>
              <a:rPr i="0" lang="en" sz="2000">
                <a:solidFill>
                  <a:srgbClr val="000000"/>
                </a:solidFill>
              </a:rPr>
              <a:t>リゼット・マルチネス</a:t>
            </a:r>
          </a:p>
          <a:p>
            <a:pPr lvl="0" rtl="0">
              <a:spcBef>
                <a:spcPts val="0"/>
              </a:spcBef>
              <a:buNone/>
            </a:pPr>
            <a:r>
              <a:rPr i="0" lang="en" sz="2000">
                <a:solidFill>
                  <a:srgbClr val="000000"/>
                </a:solidFill>
              </a:rPr>
              <a:t>アドバイザー：	</a:t>
            </a:r>
            <a:br>
              <a:rPr i="0" lang="en" sz="2000">
                <a:solidFill>
                  <a:srgbClr val="000000"/>
                </a:solidFill>
              </a:rPr>
            </a:br>
            <a:r>
              <a:rPr i="0" lang="en" sz="2000">
                <a:solidFill>
                  <a:srgbClr val="000000"/>
                </a:solidFill>
              </a:rPr>
              <a:t>齋藤-アボット佳子教授</a:t>
            </a:r>
            <a:br>
              <a:rPr i="0" lang="en" sz="2000">
                <a:solidFill>
                  <a:srgbClr val="000000"/>
                </a:solidFill>
              </a:rPr>
            </a:br>
            <a:r>
              <a:rPr i="0" lang="en" sz="2000">
                <a:solidFill>
                  <a:srgbClr val="000000"/>
                </a:solidFill>
              </a:rPr>
              <a:t>関根繁子教授</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457200" y="3"/>
            <a:ext cx="8229600" cy="1044600"/>
          </a:xfrm>
          <a:prstGeom prst="rect">
            <a:avLst/>
          </a:prstGeom>
        </p:spPr>
        <p:txBody>
          <a:bodyPr anchorCtr="0" anchor="b" bIns="91425" lIns="91425" rIns="91425" tIns="91425">
            <a:noAutofit/>
          </a:bodyPr>
          <a:lstStyle/>
          <a:p>
            <a:pPr lvl="0">
              <a:spcBef>
                <a:spcPts val="0"/>
              </a:spcBef>
              <a:buNone/>
            </a:pPr>
            <a:r>
              <a:rPr lang="en"/>
              <a:t>恋愛関係の始まり</a:t>
            </a:r>
          </a:p>
        </p:txBody>
      </p:sp>
      <p:graphicFrame>
        <p:nvGraphicFramePr>
          <p:cNvPr id="277" name="Shape 277"/>
          <p:cNvGraphicFramePr/>
          <p:nvPr/>
        </p:nvGraphicFramePr>
        <p:xfrm>
          <a:off x="895000" y="1187200"/>
          <a:ext cx="3000000" cy="3000000"/>
        </p:xfrm>
        <a:graphic>
          <a:graphicData uri="http://schemas.openxmlformats.org/drawingml/2006/table">
            <a:tbl>
              <a:tblPr>
                <a:noFill/>
                <a:tableStyleId>{057C1889-9FB1-46AF-B75D-5F3529C62D1F}</a:tableStyleId>
              </a:tblPr>
              <a:tblGrid>
                <a:gridCol w="3732900"/>
                <a:gridCol w="3732900"/>
              </a:tblGrid>
              <a:tr h="516300">
                <a:tc>
                  <a:txBody>
                    <a:bodyPr>
                      <a:noAutofit/>
                    </a:bodyPr>
                    <a:lstStyle/>
                    <a:p>
                      <a:pPr lvl="0" algn="ctr">
                        <a:spcBef>
                          <a:spcPts val="0"/>
                        </a:spcBef>
                        <a:buNone/>
                      </a:pPr>
                      <a:r>
                        <a:rPr lang="en" sz="2400">
                          <a:latin typeface="Georgia"/>
                          <a:ea typeface="Georgia"/>
                          <a:cs typeface="Georgia"/>
                          <a:sym typeface="Georgia"/>
                        </a:rPr>
                        <a:t>日本</a:t>
                      </a:r>
                    </a:p>
                  </a:txBody>
                  <a:tcPr marT="91425" marB="91425" marR="91425" marL="91425"/>
                </a:tc>
                <a:tc>
                  <a:txBody>
                    <a:bodyPr>
                      <a:noAutofit/>
                    </a:bodyPr>
                    <a:lstStyle/>
                    <a:p>
                      <a:pPr lvl="0" algn="ctr">
                        <a:spcBef>
                          <a:spcPts val="0"/>
                        </a:spcBef>
                        <a:buNone/>
                      </a:pPr>
                      <a:r>
                        <a:rPr lang="en" sz="2400">
                          <a:latin typeface="Georgia"/>
                          <a:ea typeface="Georgia"/>
                          <a:cs typeface="Georgia"/>
                          <a:sym typeface="Georgia"/>
                        </a:rPr>
                        <a:t>アメリカ</a:t>
                      </a:r>
                    </a:p>
                  </a:txBody>
                  <a:tcPr marT="91425" marB="91425" marR="91425" marL="91425"/>
                </a:tc>
              </a:tr>
              <a:tr h="1667600">
                <a:tc>
                  <a:txBody>
                    <a:bodyPr>
                      <a:noAutofit/>
                    </a:bodyPr>
                    <a:lstStyle/>
                    <a:p>
                      <a:pPr lvl="0" rtl="0">
                        <a:lnSpc>
                          <a:spcPct val="115000"/>
                        </a:lnSpc>
                        <a:spcBef>
                          <a:spcPts val="0"/>
                        </a:spcBef>
                        <a:buNone/>
                      </a:pPr>
                      <a:r>
                        <a:rPr b="1" lang="en" sz="2400" u="sng">
                          <a:latin typeface="Georgia"/>
                          <a:ea typeface="Georgia"/>
                          <a:cs typeface="Georgia"/>
                          <a:sym typeface="Georgia"/>
                        </a:rPr>
                        <a:t>合コン</a:t>
                      </a:r>
                    </a:p>
                    <a:p>
                      <a:pPr lvl="0">
                        <a:lnSpc>
                          <a:spcPct val="115000"/>
                        </a:lnSpc>
                        <a:spcBef>
                          <a:spcPts val="0"/>
                        </a:spcBef>
                        <a:buNone/>
                      </a:pPr>
                      <a:r>
                        <a:rPr lang="en" sz="2000">
                          <a:latin typeface="Georgia"/>
                          <a:ea typeface="Georgia"/>
                          <a:cs typeface="Georgia"/>
                          <a:sym typeface="Georgia"/>
                        </a:rPr>
                        <a:t>異なる組織、サークルなどに属する男女の２つ以上のグループが合同で行うコンパ</a:t>
                      </a:r>
                    </a:p>
                  </a:txBody>
                  <a:tcPr marT="91425" marB="91425" marR="91425" marL="91425"/>
                </a:tc>
                <a:tc>
                  <a:txBody>
                    <a:bodyPr>
                      <a:noAutofit/>
                    </a:bodyPr>
                    <a:lstStyle/>
                    <a:p>
                      <a:pPr lvl="0" rtl="0">
                        <a:lnSpc>
                          <a:spcPct val="115000"/>
                        </a:lnSpc>
                        <a:spcBef>
                          <a:spcPts val="0"/>
                        </a:spcBef>
                        <a:buNone/>
                      </a:pPr>
                      <a:r>
                        <a:rPr b="1" lang="en" sz="2400" u="sng">
                          <a:latin typeface="Georgia"/>
                          <a:ea typeface="Georgia"/>
                          <a:cs typeface="Georgia"/>
                          <a:sym typeface="Georgia"/>
                        </a:rPr>
                        <a:t>フックアップ</a:t>
                      </a:r>
                    </a:p>
                    <a:p>
                      <a:pPr lvl="0" rtl="0">
                        <a:lnSpc>
                          <a:spcPct val="115000"/>
                        </a:lnSpc>
                        <a:spcBef>
                          <a:spcPts val="480"/>
                        </a:spcBef>
                        <a:buClr>
                          <a:schemeClr val="dk1"/>
                        </a:buClr>
                        <a:buSzPct val="55000"/>
                        <a:buFont typeface="Arial"/>
                        <a:buNone/>
                      </a:pPr>
                      <a:r>
                        <a:rPr lang="en" sz="2000">
                          <a:latin typeface="Georgia"/>
                          <a:ea typeface="Georgia"/>
                          <a:cs typeface="Georgia"/>
                          <a:sym typeface="Georgia"/>
                        </a:rPr>
                        <a:t>一度だけの関係を持つこと</a:t>
                      </a:r>
                    </a:p>
                  </a:txBody>
                  <a:tcPr marT="91425" marB="91425" marR="91425" marL="91425"/>
                </a:tc>
              </a:tr>
              <a:tr h="1667600">
                <a:tc>
                  <a:txBody>
                    <a:bodyPr>
                      <a:noAutofit/>
                    </a:bodyPr>
                    <a:lstStyle/>
                    <a:p>
                      <a:pPr lvl="0" rtl="0">
                        <a:lnSpc>
                          <a:spcPct val="115000"/>
                        </a:lnSpc>
                        <a:spcBef>
                          <a:spcPts val="0"/>
                        </a:spcBef>
                        <a:buNone/>
                      </a:pPr>
                      <a:r>
                        <a:rPr b="1" lang="en" sz="2400" u="sng">
                          <a:latin typeface="Georgia"/>
                          <a:ea typeface="Georgia"/>
                          <a:cs typeface="Georgia"/>
                          <a:sym typeface="Georgia"/>
                        </a:rPr>
                        <a:t>告白</a:t>
                      </a:r>
                    </a:p>
                    <a:p>
                      <a:pPr lvl="0" rtl="0">
                        <a:lnSpc>
                          <a:spcPct val="115000"/>
                        </a:lnSpc>
                        <a:spcBef>
                          <a:spcPts val="0"/>
                        </a:spcBef>
                        <a:buNone/>
                      </a:pPr>
                      <a:r>
                        <a:rPr lang="en" sz="2000">
                          <a:latin typeface="Georgia"/>
                          <a:ea typeface="Georgia"/>
                          <a:cs typeface="Georgia"/>
                          <a:sym typeface="Georgia"/>
                        </a:rPr>
                        <a:t>心の中に秘めていた想いを相手に打ち明けること</a:t>
                      </a:r>
                    </a:p>
                    <a:p>
                      <a:pPr lvl="0">
                        <a:lnSpc>
                          <a:spcPct val="115000"/>
                        </a:lnSpc>
                        <a:spcBef>
                          <a:spcPts val="0"/>
                        </a:spcBef>
                        <a:buNone/>
                      </a:pPr>
                      <a:r>
                        <a:t/>
                      </a:r>
                      <a:endParaRPr sz="2000">
                        <a:latin typeface="Georgia"/>
                        <a:ea typeface="Georgia"/>
                        <a:cs typeface="Georgia"/>
                        <a:sym typeface="Georgia"/>
                      </a:endParaRPr>
                    </a:p>
                  </a:txBody>
                  <a:tcPr marT="91425" marB="91425" marR="91425" marL="91425"/>
                </a:tc>
                <a:tc>
                  <a:txBody>
                    <a:bodyPr>
                      <a:noAutofit/>
                    </a:bodyPr>
                    <a:lstStyle/>
                    <a:p>
                      <a:pPr lvl="0" rtl="0">
                        <a:lnSpc>
                          <a:spcPct val="115000"/>
                        </a:lnSpc>
                        <a:spcBef>
                          <a:spcPts val="0"/>
                        </a:spcBef>
                        <a:buNone/>
                      </a:pPr>
                      <a:r>
                        <a:rPr b="1" lang="en" sz="2400" u="sng">
                          <a:latin typeface="Georgia"/>
                          <a:ea typeface="Georgia"/>
                          <a:cs typeface="Georgia"/>
                          <a:sym typeface="Georgia"/>
                        </a:rPr>
                        <a:t>カジュアルなデート</a:t>
                      </a:r>
                    </a:p>
                    <a:p>
                      <a:pPr lvl="0">
                        <a:lnSpc>
                          <a:spcPct val="115000"/>
                        </a:lnSpc>
                        <a:spcBef>
                          <a:spcPts val="0"/>
                        </a:spcBef>
                        <a:buClr>
                          <a:schemeClr val="dk1"/>
                        </a:buClr>
                        <a:buSzPct val="55000"/>
                        <a:buFont typeface="Arial"/>
                        <a:buNone/>
                      </a:pPr>
                      <a:r>
                        <a:rPr lang="en" sz="2000">
                          <a:latin typeface="Georgia"/>
                          <a:ea typeface="Georgia"/>
                          <a:cs typeface="Georgia"/>
                          <a:sym typeface="Georgia"/>
                        </a:rPr>
                        <a:t>同じ時期に二人以上の人と</a:t>
                      </a:r>
                    </a:p>
                    <a:p>
                      <a:pPr lvl="0" rtl="0">
                        <a:lnSpc>
                          <a:spcPct val="115000"/>
                        </a:lnSpc>
                        <a:spcBef>
                          <a:spcPts val="0"/>
                        </a:spcBef>
                        <a:buClr>
                          <a:schemeClr val="dk1"/>
                        </a:buClr>
                        <a:buSzPct val="55000"/>
                        <a:buFont typeface="Arial"/>
                        <a:buNone/>
                      </a:pPr>
                      <a:r>
                        <a:rPr lang="en" sz="2000">
                          <a:latin typeface="Georgia"/>
                          <a:ea typeface="Georgia"/>
                          <a:cs typeface="Georgia"/>
                          <a:sym typeface="Georgia"/>
                        </a:rPr>
                        <a:t>デートに行くこと</a:t>
                      </a:r>
                    </a:p>
                  </a:txBody>
                  <a:tcPr marT="91425" marB="91425" marR="91425" marL="91425"/>
                </a:tc>
              </a:tr>
            </a:tbl>
          </a:graphicData>
        </a:graphic>
      </p:graphicFrame>
      <p:sp>
        <p:nvSpPr>
          <p:cNvPr id="278" name="Shape 278"/>
          <p:cNvSpPr txBox="1"/>
          <p:nvPr/>
        </p:nvSpPr>
        <p:spPr>
          <a:xfrm>
            <a:off x="7443900" y="4735500"/>
            <a:ext cx="1700100" cy="408000"/>
          </a:xfrm>
          <a:prstGeom prst="rect">
            <a:avLst/>
          </a:prstGeom>
          <a:noFill/>
          <a:ln>
            <a:noFill/>
          </a:ln>
        </p:spPr>
        <p:txBody>
          <a:bodyPr anchorCtr="0" anchor="t" bIns="91425" lIns="91425" rIns="91425" tIns="91425">
            <a:noAutofit/>
          </a:bodyPr>
          <a:lstStyle/>
          <a:p>
            <a:pPr lvl="0" rtl="0">
              <a:lnSpc>
                <a:spcPct val="115000"/>
              </a:lnSpc>
              <a:spcBef>
                <a:spcPts val="600"/>
              </a:spcBef>
              <a:buClr>
                <a:schemeClr val="dk1"/>
              </a:buClr>
              <a:buSzPct val="61111"/>
              <a:buFont typeface="Arial"/>
              <a:buNone/>
            </a:pPr>
            <a:r>
              <a:rPr lang="en" sz="1800">
                <a:solidFill>
                  <a:schemeClr val="dk1"/>
                </a:solidFill>
                <a:latin typeface="Georgia"/>
                <a:ea typeface="Georgia"/>
                <a:cs typeface="Georgia"/>
                <a:sym typeface="Georgia"/>
              </a:rPr>
              <a:t>(Bogle, 2008)</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Clr>
                <a:schemeClr val="dk1"/>
              </a:buClr>
              <a:buSzPct val="25000"/>
              <a:buFont typeface="Arial"/>
              <a:buNone/>
            </a:pPr>
            <a:r>
              <a:rPr lang="en">
                <a:solidFill>
                  <a:schemeClr val="dk1"/>
                </a:solidFill>
              </a:rPr>
              <a:t>真剣な交際の開発段階</a:t>
            </a:r>
          </a:p>
        </p:txBody>
      </p:sp>
      <p:sp>
        <p:nvSpPr>
          <p:cNvPr id="284" name="Shape 284"/>
          <p:cNvSpPr txBox="1"/>
          <p:nvPr>
            <p:ph idx="1" type="body"/>
          </p:nvPr>
        </p:nvSpPr>
        <p:spPr>
          <a:xfrm>
            <a:off x="246000" y="1310800"/>
            <a:ext cx="8804400" cy="3627900"/>
          </a:xfrm>
          <a:prstGeom prst="rect">
            <a:avLst/>
          </a:prstGeom>
        </p:spPr>
        <p:txBody>
          <a:bodyPr anchorCtr="0" anchor="t" bIns="91425" lIns="91425" rIns="91425" tIns="91425">
            <a:noAutofit/>
          </a:bodyPr>
          <a:lstStyle/>
          <a:p>
            <a:pPr indent="-228600" lvl="0" marL="457200" rtl="0">
              <a:lnSpc>
                <a:spcPct val="115000"/>
              </a:lnSpc>
              <a:spcBef>
                <a:spcPts val="0"/>
              </a:spcBef>
              <a:buClr>
                <a:schemeClr val="dk1"/>
              </a:buClr>
            </a:pPr>
            <a:r>
              <a:rPr lang="en">
                <a:solidFill>
                  <a:schemeClr val="dk1"/>
                </a:solidFill>
              </a:rPr>
              <a:t>紹介</a:t>
            </a:r>
          </a:p>
          <a:p>
            <a:pPr indent="-419100" lvl="1" marL="914400" rtl="0">
              <a:lnSpc>
                <a:spcPct val="115000"/>
              </a:lnSpc>
              <a:spcBef>
                <a:spcPts val="0"/>
              </a:spcBef>
              <a:buClr>
                <a:schemeClr val="dk1"/>
              </a:buClr>
              <a:buSzPct val="100000"/>
            </a:pPr>
            <a:r>
              <a:rPr lang="en" sz="3000">
                <a:solidFill>
                  <a:schemeClr val="dk1"/>
                </a:solidFill>
              </a:rPr>
              <a:t>家族に交際相手を紹介すること</a:t>
            </a:r>
          </a:p>
          <a:p>
            <a:pPr indent="-228600" lvl="0" marL="457200" rtl="0">
              <a:lnSpc>
                <a:spcPct val="115000"/>
              </a:lnSpc>
              <a:spcBef>
                <a:spcPts val="0"/>
              </a:spcBef>
              <a:buClr>
                <a:schemeClr val="dk1"/>
              </a:buClr>
            </a:pPr>
            <a:r>
              <a:rPr lang="en">
                <a:solidFill>
                  <a:schemeClr val="dk1"/>
                </a:solidFill>
              </a:rPr>
              <a:t>恋人の関係</a:t>
            </a:r>
          </a:p>
          <a:p>
            <a:pPr indent="-419100" lvl="1" marL="914400" rtl="0">
              <a:lnSpc>
                <a:spcPct val="115000"/>
              </a:lnSpc>
              <a:spcBef>
                <a:spcPts val="0"/>
              </a:spcBef>
              <a:buClr>
                <a:schemeClr val="dk1"/>
              </a:buClr>
              <a:buSzPct val="100000"/>
            </a:pPr>
            <a:r>
              <a:rPr lang="en" sz="3000">
                <a:solidFill>
                  <a:schemeClr val="dk1"/>
                </a:solidFill>
              </a:rPr>
              <a:t>相手に対してより真剣な気持ちを抱いている</a:t>
            </a:r>
          </a:p>
          <a:p>
            <a:pPr indent="-228600" lvl="0" marL="457200" rtl="0">
              <a:lnSpc>
                <a:spcPct val="115000"/>
              </a:lnSpc>
              <a:spcBef>
                <a:spcPts val="0"/>
              </a:spcBef>
              <a:buClr>
                <a:schemeClr val="dk1"/>
              </a:buClr>
            </a:pPr>
            <a:r>
              <a:rPr lang="en">
                <a:solidFill>
                  <a:schemeClr val="dk1"/>
                </a:solidFill>
              </a:rPr>
              <a:t>同棲</a:t>
            </a:r>
          </a:p>
          <a:p>
            <a:pPr indent="-419100" lvl="1" marL="914400" rtl="0">
              <a:lnSpc>
                <a:spcPct val="115000"/>
              </a:lnSpc>
              <a:spcBef>
                <a:spcPts val="0"/>
              </a:spcBef>
              <a:buClr>
                <a:schemeClr val="dk1"/>
              </a:buClr>
              <a:buSzPct val="100000"/>
            </a:pPr>
            <a:r>
              <a:rPr lang="en" sz="3000">
                <a:solidFill>
                  <a:schemeClr val="dk1"/>
                </a:solidFill>
              </a:rPr>
              <a:t>正式に婚姻関係にない男女が一緒に暮らすこと</a:t>
            </a:r>
          </a:p>
          <a:p>
            <a:pPr lvl="0" rtl="0" algn="r">
              <a:lnSpc>
                <a:spcPct val="115000"/>
              </a:lnSpc>
              <a:spcBef>
                <a:spcPts val="0"/>
              </a:spcBef>
              <a:buClr>
                <a:srgbClr val="000000"/>
              </a:buClr>
              <a:buSzPct val="61111"/>
              <a:buFont typeface="Arial"/>
              <a:buNone/>
            </a:pPr>
            <a:r>
              <a:rPr lang="en" sz="1800">
                <a:solidFill>
                  <a:schemeClr val="dk1"/>
                </a:solidFill>
              </a:rPr>
              <a:t>(Bogle, 2008)</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x="0" y="0"/>
          <a:ext cx="0" cy="0"/>
          <a:chOff x="0" y="0"/>
          <a:chExt cx="0" cy="0"/>
        </a:xfrm>
      </p:grpSpPr>
      <p:sp>
        <p:nvSpPr>
          <p:cNvPr id="289" name="Shape 289"/>
          <p:cNvSpPr txBox="1"/>
          <p:nvPr>
            <p:ph type="title"/>
          </p:nvPr>
        </p:nvSpPr>
        <p:spPr>
          <a:xfrm>
            <a:off x="0" y="434425"/>
            <a:ext cx="9144000" cy="1573800"/>
          </a:xfrm>
          <a:prstGeom prst="rect">
            <a:avLst/>
          </a:prstGeom>
        </p:spPr>
        <p:txBody>
          <a:bodyPr anchorCtr="0" anchor="b" bIns="91425" lIns="91425" rIns="91425" tIns="91425">
            <a:noAutofit/>
          </a:bodyPr>
          <a:lstStyle/>
          <a:p>
            <a:pPr indent="0" lvl="0" marL="457200" rtl="0">
              <a:lnSpc>
                <a:spcPct val="115000"/>
              </a:lnSpc>
              <a:spcBef>
                <a:spcPts val="480"/>
              </a:spcBef>
              <a:buNone/>
            </a:pPr>
            <a:r>
              <a:rPr lang="en"/>
              <a:t>「好き」と「愛している」の違い</a:t>
            </a:r>
          </a:p>
        </p:txBody>
      </p:sp>
      <p:sp>
        <p:nvSpPr>
          <p:cNvPr id="290" name="Shape 290"/>
          <p:cNvSpPr txBox="1"/>
          <p:nvPr>
            <p:ph idx="1" type="body"/>
          </p:nvPr>
        </p:nvSpPr>
        <p:spPr>
          <a:xfrm>
            <a:off x="302425" y="1786300"/>
            <a:ext cx="8375400" cy="3139500"/>
          </a:xfrm>
          <a:prstGeom prst="rect">
            <a:avLst/>
          </a:prstGeom>
        </p:spPr>
        <p:txBody>
          <a:bodyPr anchorCtr="0" anchor="t" bIns="91425" lIns="91425" rIns="91425" tIns="91425">
            <a:noAutofit/>
          </a:bodyPr>
          <a:lstStyle/>
          <a:p>
            <a:pPr indent="-381000" lvl="0" marL="457200" rtl="0" algn="l">
              <a:lnSpc>
                <a:spcPct val="115000"/>
              </a:lnSpc>
              <a:spcBef>
                <a:spcPts val="0"/>
              </a:spcBef>
              <a:buClr>
                <a:schemeClr val="dk1"/>
              </a:buClr>
              <a:buSzPct val="100000"/>
            </a:pPr>
            <a:r>
              <a:rPr lang="en" sz="2400">
                <a:solidFill>
                  <a:schemeClr val="dk1"/>
                </a:solidFill>
              </a:rPr>
              <a:t>日本人は｢好き｣という言葉を使用する。</a:t>
            </a:r>
          </a:p>
          <a:p>
            <a:pPr indent="-228600" lvl="1" marL="914400" rtl="0" algn="l">
              <a:lnSpc>
                <a:spcPct val="115000"/>
              </a:lnSpc>
              <a:spcBef>
                <a:spcPts val="0"/>
              </a:spcBef>
              <a:buClr>
                <a:schemeClr val="dk1"/>
              </a:buClr>
            </a:pPr>
            <a:r>
              <a:rPr lang="en">
                <a:solidFill>
                  <a:schemeClr val="dk1"/>
                </a:solidFill>
              </a:rPr>
              <a:t>例：恋愛対象者に｢あなたのことが好きです｣</a:t>
            </a:r>
          </a:p>
          <a:p>
            <a:pPr indent="-381000" lvl="0" marL="457200" marR="0" rtl="0" algn="l">
              <a:lnSpc>
                <a:spcPct val="115000"/>
              </a:lnSpc>
              <a:spcBef>
                <a:spcPts val="600"/>
              </a:spcBef>
              <a:spcAft>
                <a:spcPts val="0"/>
              </a:spcAft>
              <a:buClr>
                <a:schemeClr val="dk1"/>
              </a:buClr>
              <a:buSzPct val="100000"/>
            </a:pPr>
            <a:r>
              <a:rPr lang="en" sz="2400">
                <a:solidFill>
                  <a:schemeClr val="dk1"/>
                </a:solidFill>
              </a:rPr>
              <a:t>アメリカ人の方が自由に｢愛｣という言葉を「好き」と同じように使用する。</a:t>
            </a:r>
          </a:p>
          <a:p>
            <a:pPr indent="-228600" lvl="1" marL="914400" rtl="0">
              <a:lnSpc>
                <a:spcPct val="115000"/>
              </a:lnSpc>
              <a:spcBef>
                <a:spcPts val="600"/>
              </a:spcBef>
              <a:buClr>
                <a:schemeClr val="dk1"/>
              </a:buClr>
            </a:pPr>
            <a:r>
              <a:rPr lang="en">
                <a:solidFill>
                  <a:schemeClr val="dk1"/>
                </a:solidFill>
              </a:rPr>
              <a:t>例： “I love you!”　(雰囲気で)</a:t>
            </a:r>
          </a:p>
          <a:p>
            <a:pPr lvl="0" rtl="0">
              <a:lnSpc>
                <a:spcPct val="115000"/>
              </a:lnSpc>
              <a:spcBef>
                <a:spcPts val="0"/>
              </a:spcBef>
              <a:buNone/>
            </a:pPr>
            <a:r>
              <a:t/>
            </a:r>
            <a:endParaRPr sz="2400">
              <a:solidFill>
                <a:schemeClr val="dk1"/>
              </a:solidFill>
            </a:endParaRPr>
          </a:p>
          <a:p>
            <a:pPr indent="0" lvl="0" marL="0" marR="0" rtl="0" algn="l">
              <a:lnSpc>
                <a:spcPct val="115000"/>
              </a:lnSpc>
              <a:spcBef>
                <a:spcPts val="600"/>
              </a:spcBef>
              <a:spcAft>
                <a:spcPts val="0"/>
              </a:spcAft>
              <a:buNone/>
            </a:pPr>
            <a:r>
              <a:t/>
            </a:r>
            <a:endParaRPr>
              <a:solidFill>
                <a:schemeClr val="dk1"/>
              </a:solidFill>
            </a:endParaRPr>
          </a:p>
          <a:p>
            <a:pPr lvl="0" rtl="0">
              <a:spcBef>
                <a:spcPts val="0"/>
              </a:spcBef>
              <a:buNone/>
            </a:pPr>
            <a:r>
              <a:t/>
            </a:r>
            <a:endParaRPr/>
          </a:p>
        </p:txBody>
      </p:sp>
      <p:sp>
        <p:nvSpPr>
          <p:cNvPr id="291" name="Shape 291"/>
          <p:cNvSpPr txBox="1"/>
          <p:nvPr/>
        </p:nvSpPr>
        <p:spPr>
          <a:xfrm>
            <a:off x="6343800" y="4672500"/>
            <a:ext cx="2800200" cy="471000"/>
          </a:xfrm>
          <a:prstGeom prst="rect">
            <a:avLst/>
          </a:prstGeom>
          <a:noFill/>
          <a:ln>
            <a:noFill/>
          </a:ln>
        </p:spPr>
        <p:txBody>
          <a:bodyPr anchorCtr="0" anchor="t" bIns="91425" lIns="91425" rIns="91425" tIns="91425">
            <a:noAutofit/>
          </a:bodyPr>
          <a:lstStyle/>
          <a:p>
            <a:pPr lvl="0" rtl="0">
              <a:spcBef>
                <a:spcPts val="0"/>
              </a:spcBef>
              <a:buNone/>
            </a:pPr>
            <a:r>
              <a:rPr lang="en" sz="1800">
                <a:latin typeface="Georgia"/>
                <a:ea typeface="Georgia"/>
                <a:cs typeface="Georgia"/>
                <a:sym typeface="Georgia"/>
              </a:rPr>
              <a:t>(Kanemasa, et al., 2004)</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x="0" y="0"/>
          <a:ext cx="0" cy="0"/>
          <a:chOff x="0" y="0"/>
          <a:chExt cx="0" cy="0"/>
        </a:xfrm>
      </p:grpSpPr>
      <p:sp>
        <p:nvSpPr>
          <p:cNvPr id="296" name="Shape 296"/>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None/>
            </a:pPr>
            <a:r>
              <a:rPr lang="en"/>
              <a:t>社会的影響 (日本) </a:t>
            </a:r>
          </a:p>
        </p:txBody>
      </p:sp>
      <p:sp>
        <p:nvSpPr>
          <p:cNvPr id="297" name="Shape 297"/>
          <p:cNvSpPr txBox="1"/>
          <p:nvPr>
            <p:ph idx="1" type="body"/>
          </p:nvPr>
        </p:nvSpPr>
        <p:spPr>
          <a:xfrm>
            <a:off x="390300" y="1325725"/>
            <a:ext cx="8363400" cy="3627900"/>
          </a:xfrm>
          <a:prstGeom prst="rect">
            <a:avLst/>
          </a:prstGeom>
        </p:spPr>
        <p:txBody>
          <a:bodyPr anchorCtr="0" anchor="t" bIns="91425" lIns="91425" rIns="91425" tIns="91425">
            <a:noAutofit/>
          </a:bodyPr>
          <a:lstStyle/>
          <a:p>
            <a:pPr indent="-381000" lvl="0" marL="457200" rtl="0">
              <a:lnSpc>
                <a:spcPct val="150000"/>
              </a:lnSpc>
              <a:spcBef>
                <a:spcPts val="0"/>
              </a:spcBef>
              <a:buClr>
                <a:srgbClr val="000000"/>
              </a:buClr>
              <a:buSzPct val="100000"/>
            </a:pPr>
            <a:r>
              <a:rPr lang="en" sz="2400"/>
              <a:t>ウチとソト</a:t>
            </a:r>
            <a:r>
              <a:rPr lang="en" sz="2400">
                <a:solidFill>
                  <a:srgbClr val="000000"/>
                </a:solidFill>
              </a:rPr>
              <a:t>: </a:t>
            </a:r>
            <a:r>
              <a:rPr lang="en" sz="2400"/>
              <a:t>人々を「内」のグループと「外」のグループの２つの集団に分ける概念。場合と背景により「内」と「外」の枠が変わる。</a:t>
            </a:r>
          </a:p>
          <a:p>
            <a:pPr indent="-381000" lvl="0" marL="457200" rtl="0">
              <a:lnSpc>
                <a:spcPct val="150000"/>
              </a:lnSpc>
              <a:spcBef>
                <a:spcPts val="0"/>
              </a:spcBef>
              <a:buClr>
                <a:srgbClr val="000000"/>
              </a:buClr>
              <a:buSzPct val="100000"/>
            </a:pPr>
            <a:r>
              <a:rPr lang="en" sz="2400">
                <a:solidFill>
                  <a:srgbClr val="000000"/>
                </a:solidFill>
              </a:rPr>
              <a:t>甘え: </a:t>
            </a:r>
            <a:r>
              <a:rPr lang="en" sz="2400"/>
              <a:t>周りの人に好かれて、依存出来るようになりたいという感情、人の好意をあてにする気持ち</a:t>
            </a:r>
          </a:p>
        </p:txBody>
      </p:sp>
      <p:sp>
        <p:nvSpPr>
          <p:cNvPr id="298" name="Shape 298"/>
          <p:cNvSpPr txBox="1"/>
          <p:nvPr/>
        </p:nvSpPr>
        <p:spPr>
          <a:xfrm>
            <a:off x="7596300" y="4591800"/>
            <a:ext cx="1547700" cy="551700"/>
          </a:xfrm>
          <a:prstGeom prst="rect">
            <a:avLst/>
          </a:prstGeom>
          <a:noFill/>
          <a:ln>
            <a:noFill/>
          </a:ln>
        </p:spPr>
        <p:txBody>
          <a:bodyPr anchorCtr="0" anchor="t" bIns="91425" lIns="91425" rIns="91425" tIns="91425">
            <a:noAutofit/>
          </a:bodyPr>
          <a:lstStyle/>
          <a:p>
            <a:pPr lvl="0" rtl="0">
              <a:lnSpc>
                <a:spcPct val="150000"/>
              </a:lnSpc>
              <a:spcBef>
                <a:spcPts val="600"/>
              </a:spcBef>
              <a:buNone/>
            </a:pPr>
            <a:r>
              <a:rPr lang="en" sz="1800">
                <a:solidFill>
                  <a:schemeClr val="dk1"/>
                </a:solidFill>
                <a:latin typeface="Georgia"/>
                <a:ea typeface="Georgia"/>
                <a:cs typeface="Georgia"/>
                <a:sym typeface="Georgia"/>
              </a:rPr>
              <a:t>(Doi, 2001)</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None/>
            </a:pPr>
            <a:r>
              <a:rPr lang="en"/>
              <a:t>社会的影響(アメリカ) </a:t>
            </a:r>
          </a:p>
        </p:txBody>
      </p:sp>
      <p:sp>
        <p:nvSpPr>
          <p:cNvPr id="304" name="Shape 304"/>
          <p:cNvSpPr txBox="1"/>
          <p:nvPr>
            <p:ph idx="1" type="body"/>
          </p:nvPr>
        </p:nvSpPr>
        <p:spPr>
          <a:xfrm>
            <a:off x="310000" y="1297775"/>
            <a:ext cx="8721900" cy="3627900"/>
          </a:xfrm>
          <a:prstGeom prst="rect">
            <a:avLst/>
          </a:prstGeom>
        </p:spPr>
        <p:txBody>
          <a:bodyPr anchorCtr="0" anchor="t" bIns="91425" lIns="91425" rIns="91425" tIns="91425">
            <a:noAutofit/>
          </a:bodyPr>
          <a:lstStyle/>
          <a:p>
            <a:pPr indent="-381000" lvl="0" marL="457200" rtl="0">
              <a:lnSpc>
                <a:spcPct val="150000"/>
              </a:lnSpc>
              <a:spcBef>
                <a:spcPts val="0"/>
              </a:spcBef>
              <a:buSzPct val="100000"/>
            </a:pPr>
            <a:r>
              <a:rPr lang="en" sz="2400"/>
              <a:t>後腐れのない関係: もし相手との関係が終わったとしても、</a:t>
            </a:r>
            <a:br>
              <a:rPr lang="en" sz="2400"/>
            </a:br>
            <a:r>
              <a:rPr lang="en" sz="2400"/>
              <a:t>面倒な煩わしい思い、未練、後悔もなく終われる淡泊な関係。</a:t>
            </a:r>
          </a:p>
          <a:p>
            <a:pPr indent="-381000" lvl="0" marL="457200" rtl="0">
              <a:lnSpc>
                <a:spcPct val="150000"/>
              </a:lnSpc>
              <a:spcBef>
                <a:spcPts val="0"/>
              </a:spcBef>
              <a:buSzPct val="100000"/>
            </a:pPr>
            <a:r>
              <a:rPr lang="en" sz="2400"/>
              <a:t>アメリカンドリーム:　多くのアメリカ人は子供、パートナー、自分の家を常に幸せな生活の目標としている。</a:t>
            </a:r>
          </a:p>
        </p:txBody>
      </p:sp>
      <p:sp>
        <p:nvSpPr>
          <p:cNvPr id="305" name="Shape 305"/>
          <p:cNvSpPr txBox="1"/>
          <p:nvPr/>
        </p:nvSpPr>
        <p:spPr>
          <a:xfrm>
            <a:off x="4665675" y="4531800"/>
            <a:ext cx="5243700" cy="611700"/>
          </a:xfrm>
          <a:prstGeom prst="rect">
            <a:avLst/>
          </a:prstGeom>
          <a:noFill/>
          <a:ln>
            <a:noFill/>
          </a:ln>
        </p:spPr>
        <p:txBody>
          <a:bodyPr anchorCtr="0" anchor="t" bIns="91425" lIns="91425" rIns="91425" tIns="91425">
            <a:noAutofit/>
          </a:bodyPr>
          <a:lstStyle/>
          <a:p>
            <a:pPr lvl="0" rtl="0">
              <a:lnSpc>
                <a:spcPct val="150000"/>
              </a:lnSpc>
              <a:spcBef>
                <a:spcPts val="600"/>
              </a:spcBef>
              <a:buNone/>
            </a:pPr>
            <a:r>
              <a:rPr lang="en" sz="1800">
                <a:solidFill>
                  <a:srgbClr val="000000"/>
                </a:solidFill>
                <a:latin typeface="Georgia"/>
                <a:ea typeface="Georgia"/>
                <a:cs typeface="Georgia"/>
                <a:sym typeface="Georgia"/>
              </a:rPr>
              <a:t>(American Psychology Association, 2013)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sp>
        <p:nvSpPr>
          <p:cNvPr id="310" name="Shape 310"/>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None/>
            </a:pPr>
            <a:r>
              <a:rPr lang="en"/>
              <a:t>学校と恋愛 (日本) </a:t>
            </a:r>
          </a:p>
        </p:txBody>
      </p:sp>
      <p:sp>
        <p:nvSpPr>
          <p:cNvPr id="311" name="Shape 311"/>
          <p:cNvSpPr txBox="1"/>
          <p:nvPr>
            <p:ph idx="1" type="body"/>
          </p:nvPr>
        </p:nvSpPr>
        <p:spPr>
          <a:xfrm>
            <a:off x="457200" y="1872925"/>
            <a:ext cx="4080600" cy="3052800"/>
          </a:xfrm>
          <a:prstGeom prst="rect">
            <a:avLst/>
          </a:prstGeom>
        </p:spPr>
        <p:txBody>
          <a:bodyPr anchorCtr="0" anchor="t" bIns="91425" lIns="91425" rIns="91425" tIns="91425">
            <a:noAutofit/>
          </a:bodyPr>
          <a:lstStyle/>
          <a:p>
            <a:pPr lvl="0">
              <a:lnSpc>
                <a:spcPct val="115000"/>
              </a:lnSpc>
              <a:spcBef>
                <a:spcPts val="0"/>
              </a:spcBef>
              <a:buNone/>
            </a:pPr>
            <a:r>
              <a:rPr lang="en" sz="2400">
                <a:solidFill>
                  <a:srgbClr val="51535D"/>
                </a:solidFill>
              </a:rPr>
              <a:t>「</a:t>
            </a:r>
            <a:r>
              <a:rPr lang="en" sz="2400">
                <a:solidFill>
                  <a:schemeClr val="dk1"/>
                </a:solidFill>
              </a:rPr>
              <a:t>16～24歳の女性の46％は性的接触を嫌悪する。</a:t>
            </a:r>
          </a:p>
          <a:p>
            <a:pPr lvl="0" rtl="0">
              <a:lnSpc>
                <a:spcPct val="115000"/>
              </a:lnSpc>
              <a:spcBef>
                <a:spcPts val="0"/>
              </a:spcBef>
              <a:buClr>
                <a:schemeClr val="dk1"/>
              </a:buClr>
              <a:buSzPct val="45833"/>
              <a:buFont typeface="Arial"/>
              <a:buNone/>
            </a:pPr>
            <a:r>
              <a:rPr lang="en" sz="2400">
                <a:solidFill>
                  <a:schemeClr val="dk1"/>
                </a:solidFill>
              </a:rPr>
              <a:t>同年の男性の２５％も同じように考えている。」</a:t>
            </a:r>
          </a:p>
          <a:p>
            <a:pPr lvl="0" rtl="0">
              <a:lnSpc>
                <a:spcPct val="115000"/>
              </a:lnSpc>
              <a:spcBef>
                <a:spcPts val="0"/>
              </a:spcBef>
              <a:buNone/>
            </a:pPr>
            <a:r>
              <a:rPr i="1" lang="en" sz="1800">
                <a:solidFill>
                  <a:srgbClr val="51535D"/>
                </a:solidFill>
              </a:rPr>
              <a:t>			       </a:t>
            </a:r>
            <a:r>
              <a:rPr lang="en" sz="2000">
                <a:solidFill>
                  <a:srgbClr val="333333"/>
                </a:solidFill>
              </a:rPr>
              <a:t>(Aziz Ansari, 2015)</a:t>
            </a:r>
          </a:p>
        </p:txBody>
      </p:sp>
      <p:sp>
        <p:nvSpPr>
          <p:cNvPr id="312" name="Shape 312"/>
          <p:cNvSpPr txBox="1"/>
          <p:nvPr/>
        </p:nvSpPr>
        <p:spPr>
          <a:xfrm>
            <a:off x="4537800" y="1783200"/>
            <a:ext cx="4436400" cy="3360300"/>
          </a:xfrm>
          <a:prstGeom prst="rect">
            <a:avLst/>
          </a:prstGeom>
          <a:noFill/>
          <a:ln>
            <a:noFill/>
          </a:ln>
        </p:spPr>
        <p:txBody>
          <a:bodyPr anchorCtr="0" anchor="ctr" bIns="91425" lIns="91425" rIns="91425" tIns="91425">
            <a:noAutofit/>
          </a:bodyPr>
          <a:lstStyle/>
          <a:p>
            <a:pPr indent="-381000" lvl="0" marL="457200" rtl="0">
              <a:lnSpc>
                <a:spcPct val="115000"/>
              </a:lnSpc>
              <a:spcBef>
                <a:spcPts val="0"/>
              </a:spcBef>
              <a:buClr>
                <a:schemeClr val="dk1"/>
              </a:buClr>
              <a:buSzPct val="100000"/>
              <a:buFont typeface="Georgia"/>
              <a:buChar char="●"/>
            </a:pPr>
            <a:r>
              <a:rPr lang="en" sz="2400">
                <a:solidFill>
                  <a:schemeClr val="dk1"/>
                </a:solidFill>
                <a:latin typeface="Georgia"/>
                <a:ea typeface="Georgia"/>
                <a:cs typeface="Georgia"/>
                <a:sym typeface="Georgia"/>
              </a:rPr>
              <a:t>調査対象者の60.8％の人は恋愛関係に興味がある</a:t>
            </a:r>
          </a:p>
          <a:p>
            <a:pPr indent="-381000" lvl="0" marL="457200" rtl="0">
              <a:lnSpc>
                <a:spcPct val="115000"/>
              </a:lnSpc>
              <a:spcBef>
                <a:spcPts val="0"/>
              </a:spcBef>
              <a:buClr>
                <a:schemeClr val="dk1"/>
              </a:buClr>
              <a:buSzPct val="100000"/>
              <a:buFont typeface="Georgia"/>
              <a:buChar char="●"/>
            </a:pPr>
            <a:r>
              <a:rPr lang="en" sz="2400">
                <a:solidFill>
                  <a:schemeClr val="dk1"/>
                </a:solidFill>
                <a:latin typeface="Georgia"/>
                <a:ea typeface="Georgia"/>
                <a:cs typeface="Georgia"/>
                <a:sym typeface="Georgia"/>
              </a:rPr>
              <a:t>調査対象者の男性の86.3％と89.4％女性はいつか結婚するつもりだ。</a:t>
            </a:r>
          </a:p>
          <a:p>
            <a:pPr indent="-381000" lvl="0" marL="457200" rtl="0">
              <a:lnSpc>
                <a:spcPct val="115000"/>
              </a:lnSpc>
              <a:spcBef>
                <a:spcPts val="0"/>
              </a:spcBef>
              <a:buClr>
                <a:schemeClr val="dk1"/>
              </a:buClr>
              <a:buSzPct val="100000"/>
              <a:buFont typeface="Georgia"/>
              <a:buChar char="●"/>
            </a:pPr>
            <a:r>
              <a:rPr lang="en" sz="2400">
                <a:solidFill>
                  <a:schemeClr val="dk1"/>
                </a:solidFill>
                <a:latin typeface="Georgia"/>
                <a:ea typeface="Georgia"/>
                <a:cs typeface="Georgia"/>
                <a:sym typeface="Georgia"/>
              </a:rPr>
              <a:t>交際していない人の37.6％は恋人が欲しくない。</a:t>
            </a:r>
          </a:p>
          <a:p>
            <a:pPr lvl="0" rtl="0">
              <a:lnSpc>
                <a:spcPct val="116666"/>
              </a:lnSpc>
              <a:spcBef>
                <a:spcPts val="1100"/>
              </a:spcBef>
              <a:spcAft>
                <a:spcPts val="1100"/>
              </a:spcAft>
              <a:buNone/>
            </a:pPr>
            <a:r>
              <a:t/>
            </a:r>
            <a:endParaRPr b="1" sz="1350">
              <a:solidFill>
                <a:srgbClr val="333333"/>
              </a:solidFill>
              <a:highlight>
                <a:srgbClr val="FFFFFF"/>
              </a:highlight>
            </a:endParaRPr>
          </a:p>
        </p:txBody>
      </p:sp>
      <p:sp>
        <p:nvSpPr>
          <p:cNvPr id="313" name="Shape 313"/>
          <p:cNvSpPr txBox="1"/>
          <p:nvPr/>
        </p:nvSpPr>
        <p:spPr>
          <a:xfrm>
            <a:off x="569750" y="1286375"/>
            <a:ext cx="3236100" cy="500400"/>
          </a:xfrm>
          <a:prstGeom prst="rect">
            <a:avLst/>
          </a:prstGeom>
          <a:noFill/>
          <a:ln>
            <a:noFill/>
          </a:ln>
        </p:spPr>
        <p:txBody>
          <a:bodyPr anchorCtr="0" anchor="t" bIns="91425" lIns="91425" rIns="91425" tIns="91425">
            <a:noAutofit/>
          </a:bodyPr>
          <a:lstStyle/>
          <a:p>
            <a:pPr lvl="0" rtl="0" algn="ctr">
              <a:spcBef>
                <a:spcPts val="0"/>
              </a:spcBef>
              <a:buNone/>
            </a:pPr>
            <a:r>
              <a:rPr lang="en" sz="2400">
                <a:latin typeface="Georgia"/>
                <a:ea typeface="Georgia"/>
                <a:cs typeface="Georgia"/>
                <a:sym typeface="Georgia"/>
              </a:rPr>
              <a:t>社会通念：</a:t>
            </a:r>
          </a:p>
        </p:txBody>
      </p:sp>
      <p:sp>
        <p:nvSpPr>
          <p:cNvPr id="314" name="Shape 314"/>
          <p:cNvSpPr txBox="1"/>
          <p:nvPr/>
        </p:nvSpPr>
        <p:spPr>
          <a:xfrm>
            <a:off x="5325650" y="1241512"/>
            <a:ext cx="3267900" cy="500400"/>
          </a:xfrm>
          <a:prstGeom prst="rect">
            <a:avLst/>
          </a:prstGeom>
          <a:noFill/>
          <a:ln>
            <a:noFill/>
          </a:ln>
        </p:spPr>
        <p:txBody>
          <a:bodyPr anchorCtr="0" anchor="t" bIns="91425" lIns="91425" rIns="91425" tIns="91425">
            <a:noAutofit/>
          </a:bodyPr>
          <a:lstStyle/>
          <a:p>
            <a:pPr lvl="0" rtl="0" algn="ctr">
              <a:spcBef>
                <a:spcPts val="0"/>
              </a:spcBef>
              <a:buNone/>
            </a:pPr>
            <a:r>
              <a:rPr lang="en" sz="2400">
                <a:latin typeface="Georgia"/>
                <a:ea typeface="Georgia"/>
                <a:cs typeface="Georgia"/>
                <a:sym typeface="Georgia"/>
              </a:rPr>
              <a:t>現実：</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8" name="Shape 318"/>
        <p:cNvGrpSpPr/>
        <p:nvPr/>
      </p:nvGrpSpPr>
      <p:grpSpPr>
        <a:xfrm>
          <a:off x="0" y="0"/>
          <a:ext cx="0" cy="0"/>
          <a:chOff x="0" y="0"/>
          <a:chExt cx="0" cy="0"/>
        </a:xfrm>
      </p:grpSpPr>
      <p:sp>
        <p:nvSpPr>
          <p:cNvPr id="319" name="Shape 319"/>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None/>
            </a:pPr>
            <a:r>
              <a:rPr lang="en"/>
              <a:t>学校と恋愛 (アメリカ)</a:t>
            </a:r>
          </a:p>
        </p:txBody>
      </p:sp>
      <p:sp>
        <p:nvSpPr>
          <p:cNvPr id="320" name="Shape 320"/>
          <p:cNvSpPr txBox="1"/>
          <p:nvPr>
            <p:ph idx="1" type="body"/>
          </p:nvPr>
        </p:nvSpPr>
        <p:spPr>
          <a:xfrm>
            <a:off x="363725" y="1836150"/>
            <a:ext cx="4204200" cy="3089400"/>
          </a:xfrm>
          <a:prstGeom prst="rect">
            <a:avLst/>
          </a:prstGeom>
        </p:spPr>
        <p:txBody>
          <a:bodyPr anchorCtr="0" anchor="t" bIns="91425" lIns="91425" rIns="91425" tIns="91425">
            <a:noAutofit/>
          </a:bodyPr>
          <a:lstStyle/>
          <a:p>
            <a:pPr lvl="0" rtl="0">
              <a:lnSpc>
                <a:spcPct val="115000"/>
              </a:lnSpc>
              <a:spcBef>
                <a:spcPts val="0"/>
              </a:spcBef>
              <a:buNone/>
            </a:pPr>
            <a:r>
              <a:rPr lang="en" sz="2400">
                <a:solidFill>
                  <a:srgbClr val="51535D"/>
                </a:solidFill>
              </a:rPr>
              <a:t>「</a:t>
            </a:r>
            <a:r>
              <a:rPr lang="en" sz="2400">
                <a:solidFill>
                  <a:schemeClr val="dk1"/>
                </a:solidFill>
              </a:rPr>
              <a:t>学業と就職活動に集中したいために、大学生は短期でカジュアルな恋愛を好んでいる。」</a:t>
            </a:r>
          </a:p>
          <a:p>
            <a:pPr indent="457200" lvl="0" marL="914400" rtl="0">
              <a:lnSpc>
                <a:spcPct val="115000"/>
              </a:lnSpc>
              <a:spcBef>
                <a:spcPts val="0"/>
              </a:spcBef>
              <a:buNone/>
            </a:pPr>
            <a:r>
              <a:rPr lang="en" sz="2000"/>
              <a:t> (Heather Fishel, 2010)</a:t>
            </a:r>
          </a:p>
        </p:txBody>
      </p:sp>
      <p:sp>
        <p:nvSpPr>
          <p:cNvPr id="321" name="Shape 321"/>
          <p:cNvSpPr txBox="1"/>
          <p:nvPr/>
        </p:nvSpPr>
        <p:spPr>
          <a:xfrm>
            <a:off x="4671000" y="1783200"/>
            <a:ext cx="4473000" cy="3360300"/>
          </a:xfrm>
          <a:prstGeom prst="rect">
            <a:avLst/>
          </a:prstGeom>
          <a:noFill/>
          <a:ln>
            <a:noFill/>
          </a:ln>
        </p:spPr>
        <p:txBody>
          <a:bodyPr anchorCtr="0" anchor="ctr" bIns="91425" lIns="91425" rIns="91425" tIns="91425">
            <a:noAutofit/>
          </a:bodyPr>
          <a:lstStyle/>
          <a:p>
            <a:pPr indent="-355600" lvl="0" marL="457200" rtl="0">
              <a:lnSpc>
                <a:spcPct val="115000"/>
              </a:lnSpc>
              <a:spcBef>
                <a:spcPts val="1100"/>
              </a:spcBef>
              <a:spcAft>
                <a:spcPts val="1100"/>
              </a:spcAft>
              <a:buClr>
                <a:srgbClr val="333333"/>
              </a:buClr>
              <a:buSzPct val="90909"/>
              <a:buFont typeface="Georgia"/>
              <a:buChar char="●"/>
            </a:pPr>
            <a:r>
              <a:rPr lang="en" sz="2200">
                <a:solidFill>
                  <a:schemeClr val="dk1"/>
                </a:solidFill>
                <a:latin typeface="Georgia"/>
                <a:ea typeface="Georgia"/>
                <a:cs typeface="Georgia"/>
                <a:sym typeface="Georgia"/>
              </a:rPr>
              <a:t>32.5％の大学生の恋愛関係は遠距離恋愛。</a:t>
            </a:r>
            <a:r>
              <a:rPr lang="en" sz="2000">
                <a:solidFill>
                  <a:srgbClr val="333333"/>
                </a:solidFill>
                <a:latin typeface="Georgia"/>
                <a:ea typeface="Georgia"/>
                <a:cs typeface="Georgia"/>
                <a:sym typeface="Georgia"/>
              </a:rPr>
              <a:t> (Statistic Brain)</a:t>
            </a:r>
          </a:p>
          <a:p>
            <a:pPr indent="-355600" lvl="0" marL="457200" rtl="0">
              <a:lnSpc>
                <a:spcPct val="115000"/>
              </a:lnSpc>
              <a:spcBef>
                <a:spcPts val="1100"/>
              </a:spcBef>
              <a:spcAft>
                <a:spcPts val="1100"/>
              </a:spcAft>
              <a:buClr>
                <a:srgbClr val="333333"/>
              </a:buClr>
              <a:buSzPct val="90909"/>
              <a:buFont typeface="Georgia"/>
              <a:buChar char="●"/>
            </a:pPr>
            <a:r>
              <a:rPr lang="en" sz="2200">
                <a:solidFill>
                  <a:schemeClr val="dk1"/>
                </a:solidFill>
                <a:latin typeface="Georgia"/>
                <a:ea typeface="Georgia"/>
                <a:cs typeface="Georgia"/>
                <a:sym typeface="Georgia"/>
              </a:rPr>
              <a:t>大学4年生の２５％は未経験者。</a:t>
            </a:r>
            <a:r>
              <a:rPr lang="en" sz="2000">
                <a:solidFill>
                  <a:srgbClr val="333333"/>
                </a:solidFill>
                <a:latin typeface="Georgia"/>
                <a:ea typeface="Georgia"/>
                <a:cs typeface="Georgia"/>
                <a:sym typeface="Georgia"/>
              </a:rPr>
              <a:t> (USA Today)</a:t>
            </a:r>
          </a:p>
          <a:p>
            <a:pPr indent="-355600" lvl="0" marL="457200" rtl="0">
              <a:lnSpc>
                <a:spcPct val="115000"/>
              </a:lnSpc>
              <a:spcBef>
                <a:spcPts val="1100"/>
              </a:spcBef>
              <a:spcAft>
                <a:spcPts val="1100"/>
              </a:spcAft>
              <a:buClr>
                <a:srgbClr val="333333"/>
              </a:buClr>
              <a:buSzPct val="90909"/>
              <a:buFont typeface="Georgia"/>
              <a:buChar char="●"/>
            </a:pPr>
            <a:r>
              <a:rPr lang="en" sz="2200">
                <a:solidFill>
                  <a:schemeClr val="dk1"/>
                </a:solidFill>
                <a:latin typeface="Georgia"/>
                <a:ea typeface="Georgia"/>
                <a:cs typeface="Georgia"/>
                <a:sym typeface="Georgia"/>
              </a:rPr>
              <a:t>大学4年生の3割は交際した</a:t>
            </a:r>
            <a:br>
              <a:rPr lang="en" sz="2200">
                <a:solidFill>
                  <a:schemeClr val="dk1"/>
                </a:solidFill>
                <a:latin typeface="Georgia"/>
                <a:ea typeface="Georgia"/>
                <a:cs typeface="Georgia"/>
                <a:sym typeface="Georgia"/>
              </a:rPr>
            </a:br>
            <a:r>
              <a:rPr lang="en" sz="2200">
                <a:solidFill>
                  <a:schemeClr val="dk1"/>
                </a:solidFill>
                <a:latin typeface="Georgia"/>
                <a:ea typeface="Georgia"/>
                <a:cs typeface="Georgia"/>
                <a:sym typeface="Georgia"/>
              </a:rPr>
              <a:t>経験が2回以下。</a:t>
            </a:r>
            <a:r>
              <a:rPr lang="en" sz="2000">
                <a:solidFill>
                  <a:srgbClr val="333333"/>
                </a:solidFill>
                <a:latin typeface="Georgia"/>
                <a:ea typeface="Georgia"/>
                <a:cs typeface="Georgia"/>
                <a:sym typeface="Georgia"/>
              </a:rPr>
              <a:t>(Independent Women's Forum)</a:t>
            </a:r>
          </a:p>
          <a:p>
            <a:pPr lvl="0" rtl="0">
              <a:lnSpc>
                <a:spcPct val="116666"/>
              </a:lnSpc>
              <a:spcBef>
                <a:spcPts val="1100"/>
              </a:spcBef>
              <a:spcAft>
                <a:spcPts val="1100"/>
              </a:spcAft>
              <a:buNone/>
            </a:pPr>
            <a:r>
              <a:t/>
            </a:r>
            <a:endParaRPr b="1" sz="1350">
              <a:solidFill>
                <a:srgbClr val="333333"/>
              </a:solidFill>
              <a:highlight>
                <a:srgbClr val="FFFFFF"/>
              </a:highlight>
            </a:endParaRPr>
          </a:p>
        </p:txBody>
      </p:sp>
      <p:sp>
        <p:nvSpPr>
          <p:cNvPr id="322" name="Shape 322"/>
          <p:cNvSpPr txBox="1"/>
          <p:nvPr/>
        </p:nvSpPr>
        <p:spPr>
          <a:xfrm>
            <a:off x="556725" y="1400025"/>
            <a:ext cx="3236100" cy="500400"/>
          </a:xfrm>
          <a:prstGeom prst="rect">
            <a:avLst/>
          </a:prstGeom>
          <a:noFill/>
          <a:ln>
            <a:noFill/>
          </a:ln>
        </p:spPr>
        <p:txBody>
          <a:bodyPr anchorCtr="0" anchor="t" bIns="91425" lIns="91425" rIns="91425" tIns="91425">
            <a:noAutofit/>
          </a:bodyPr>
          <a:lstStyle/>
          <a:p>
            <a:pPr lvl="0" rtl="0" algn="ctr">
              <a:spcBef>
                <a:spcPts val="0"/>
              </a:spcBef>
              <a:buNone/>
            </a:pPr>
            <a:r>
              <a:rPr lang="en" sz="2400">
                <a:latin typeface="Georgia"/>
                <a:ea typeface="Georgia"/>
                <a:cs typeface="Georgia"/>
                <a:sym typeface="Georgia"/>
              </a:rPr>
              <a:t>社会通念：</a:t>
            </a:r>
          </a:p>
        </p:txBody>
      </p:sp>
      <p:sp>
        <p:nvSpPr>
          <p:cNvPr id="323" name="Shape 323"/>
          <p:cNvSpPr txBox="1"/>
          <p:nvPr/>
        </p:nvSpPr>
        <p:spPr>
          <a:xfrm>
            <a:off x="5368000" y="1335750"/>
            <a:ext cx="3267900" cy="500400"/>
          </a:xfrm>
          <a:prstGeom prst="rect">
            <a:avLst/>
          </a:prstGeom>
          <a:noFill/>
          <a:ln>
            <a:noFill/>
          </a:ln>
        </p:spPr>
        <p:txBody>
          <a:bodyPr anchorCtr="0" anchor="t" bIns="91425" lIns="91425" rIns="91425" tIns="91425">
            <a:noAutofit/>
          </a:bodyPr>
          <a:lstStyle/>
          <a:p>
            <a:pPr lvl="0" rtl="0" algn="ctr">
              <a:spcBef>
                <a:spcPts val="0"/>
              </a:spcBef>
              <a:buNone/>
            </a:pPr>
            <a:r>
              <a:rPr lang="en" sz="2400">
                <a:latin typeface="Georgia"/>
                <a:ea typeface="Georgia"/>
                <a:cs typeface="Georgia"/>
                <a:sym typeface="Georgia"/>
              </a:rPr>
              <a:t>現実：</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sp>
        <p:nvSpPr>
          <p:cNvPr id="328" name="Shape 328"/>
          <p:cNvSpPr txBox="1"/>
          <p:nvPr>
            <p:ph type="title"/>
          </p:nvPr>
        </p:nvSpPr>
        <p:spPr>
          <a:xfrm>
            <a:off x="457200" y="3"/>
            <a:ext cx="8229600" cy="1044600"/>
          </a:xfrm>
          <a:prstGeom prst="rect">
            <a:avLst/>
          </a:prstGeom>
        </p:spPr>
        <p:txBody>
          <a:bodyPr anchorCtr="0" anchor="b" bIns="91425" lIns="91425" rIns="91425" tIns="91425">
            <a:noAutofit/>
          </a:bodyPr>
          <a:lstStyle/>
          <a:p>
            <a:pPr lvl="0">
              <a:spcBef>
                <a:spcPts val="0"/>
              </a:spcBef>
              <a:buNone/>
            </a:pPr>
            <a:r>
              <a:rPr lang="en"/>
              <a:t>研究方法</a:t>
            </a:r>
          </a:p>
        </p:txBody>
      </p:sp>
      <p:sp>
        <p:nvSpPr>
          <p:cNvPr id="329" name="Shape 329"/>
          <p:cNvSpPr txBox="1"/>
          <p:nvPr>
            <p:ph idx="1" type="body"/>
          </p:nvPr>
        </p:nvSpPr>
        <p:spPr>
          <a:xfrm>
            <a:off x="175650" y="1142500"/>
            <a:ext cx="8792700" cy="3627900"/>
          </a:xfrm>
          <a:prstGeom prst="rect">
            <a:avLst/>
          </a:prstGeom>
        </p:spPr>
        <p:txBody>
          <a:bodyPr anchorCtr="0" anchor="t" bIns="91425" lIns="91425" rIns="91425" tIns="91425">
            <a:noAutofit/>
          </a:bodyPr>
          <a:lstStyle/>
          <a:p>
            <a:pPr indent="-381000" lvl="0" marL="457200" rtl="0">
              <a:lnSpc>
                <a:spcPct val="115000"/>
              </a:lnSpc>
              <a:spcBef>
                <a:spcPts val="0"/>
              </a:spcBef>
              <a:buSzPct val="100000"/>
            </a:pPr>
            <a:r>
              <a:rPr lang="en" sz="2400"/>
              <a:t>アンケートの回答者　</a:t>
            </a:r>
          </a:p>
          <a:p>
            <a:pPr indent="-228600" lvl="1" marL="914400" rtl="0">
              <a:lnSpc>
                <a:spcPct val="115000"/>
              </a:lnSpc>
              <a:spcBef>
                <a:spcPts val="0"/>
              </a:spcBef>
            </a:pPr>
            <a:r>
              <a:rPr lang="en"/>
              <a:t>大学生160名</a:t>
            </a:r>
          </a:p>
          <a:p>
            <a:pPr indent="-228600" lvl="2" marL="1371600" rtl="0">
              <a:lnSpc>
                <a:spcPct val="115000"/>
              </a:lnSpc>
              <a:spcBef>
                <a:spcPts val="0"/>
              </a:spcBef>
            </a:pPr>
            <a:r>
              <a:rPr lang="en"/>
              <a:t>日本人の大学生 80名　(女性50名、男性30名）</a:t>
            </a:r>
          </a:p>
          <a:p>
            <a:pPr indent="-228600" lvl="2" marL="1371600" rtl="0">
              <a:lnSpc>
                <a:spcPct val="115000"/>
              </a:lnSpc>
              <a:spcBef>
                <a:spcPts val="0"/>
              </a:spcBef>
            </a:pPr>
            <a:r>
              <a:rPr lang="en"/>
              <a:t>アメリカ人の大学生80名　(女性50名、男性30名）</a:t>
            </a:r>
          </a:p>
          <a:p>
            <a:pPr indent="-381000" lvl="0" marL="457200" rtl="0">
              <a:lnSpc>
                <a:spcPct val="115000"/>
              </a:lnSpc>
              <a:spcBef>
                <a:spcPts val="0"/>
              </a:spcBef>
              <a:buSzPct val="100000"/>
            </a:pPr>
            <a:r>
              <a:rPr lang="en" sz="2400"/>
              <a:t>研究調査の方法</a:t>
            </a:r>
          </a:p>
          <a:p>
            <a:pPr indent="-228600" lvl="1" marL="914400" rtl="0">
              <a:lnSpc>
                <a:spcPct val="115000"/>
              </a:lnSpc>
              <a:spcBef>
                <a:spcPts val="0"/>
              </a:spcBef>
            </a:pPr>
            <a:r>
              <a:rPr lang="en"/>
              <a:t>グーグルフォーム</a:t>
            </a:r>
          </a:p>
          <a:p>
            <a:pPr indent="-228600" lvl="2" marL="1371600" rtl="0">
              <a:lnSpc>
                <a:spcPct val="115000"/>
              </a:lnSpc>
              <a:spcBef>
                <a:spcPts val="0"/>
              </a:spcBef>
            </a:pPr>
            <a:r>
              <a:rPr lang="en"/>
              <a:t>英語によるアンケート</a:t>
            </a:r>
          </a:p>
          <a:p>
            <a:pPr indent="-228600" lvl="2" marL="1371600" rtl="0">
              <a:lnSpc>
                <a:spcPct val="115000"/>
              </a:lnSpc>
              <a:spcBef>
                <a:spcPts val="0"/>
              </a:spcBef>
            </a:pPr>
            <a:r>
              <a:rPr lang="en"/>
              <a:t>日本語によるアンケート</a:t>
            </a:r>
            <a:br>
              <a:rPr lang="en">
                <a:solidFill>
                  <a:srgbClr val="434343"/>
                </a:solidFill>
              </a:rPr>
            </a:b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x="0" y="0"/>
          <a:ext cx="0" cy="0"/>
          <a:chOff x="0" y="0"/>
          <a:chExt cx="0" cy="0"/>
        </a:xfrm>
      </p:grpSpPr>
      <p:sp>
        <p:nvSpPr>
          <p:cNvPr id="334" name="Shape 334"/>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研究質問 １</a:t>
            </a:r>
          </a:p>
        </p:txBody>
      </p:sp>
      <p:sp>
        <p:nvSpPr>
          <p:cNvPr id="335" name="Shape 335"/>
          <p:cNvSpPr txBox="1"/>
          <p:nvPr>
            <p:ph idx="1" type="body"/>
          </p:nvPr>
        </p:nvSpPr>
        <p:spPr>
          <a:xfrm>
            <a:off x="50550" y="1297775"/>
            <a:ext cx="9042900" cy="3627900"/>
          </a:xfrm>
          <a:prstGeom prst="rect">
            <a:avLst/>
          </a:prstGeom>
        </p:spPr>
        <p:txBody>
          <a:bodyPr anchorCtr="0" anchor="t" bIns="91425" lIns="91425" rIns="91425" tIns="91425">
            <a:noAutofit/>
          </a:bodyPr>
          <a:lstStyle/>
          <a:p>
            <a:pPr lvl="0" rtl="0" algn="ctr">
              <a:lnSpc>
                <a:spcPct val="150000"/>
              </a:lnSpc>
              <a:spcBef>
                <a:spcPts val="0"/>
              </a:spcBef>
              <a:buClr>
                <a:schemeClr val="dk1"/>
              </a:buClr>
              <a:buSzPct val="36666"/>
              <a:buFont typeface="Arial"/>
              <a:buNone/>
            </a:pPr>
            <a:r>
              <a:rPr lang="en">
                <a:solidFill>
                  <a:schemeClr val="dk1"/>
                </a:solidFill>
              </a:rPr>
              <a:t>日本とアメリカの大学生が恋愛をする上で、それぞれどのような認識の違いがパートナー間にあるか。そして、その認識の違いがどのように彼らに影響しているか。</a:t>
            </a:r>
            <a:br>
              <a:rPr lang="en" sz="2400"/>
            </a:b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ph idx="1" type="body"/>
          </p:nvPr>
        </p:nvSpPr>
        <p:spPr>
          <a:xfrm>
            <a:off x="88950" y="3651300"/>
            <a:ext cx="8966100" cy="1492200"/>
          </a:xfrm>
          <a:prstGeom prst="rect">
            <a:avLst/>
          </a:prstGeom>
        </p:spPr>
        <p:txBody>
          <a:bodyPr anchorCtr="0" anchor="t" bIns="91425" lIns="91425" rIns="91425" tIns="91425">
            <a:noAutofit/>
          </a:bodyPr>
          <a:lstStyle/>
          <a:p>
            <a:pPr lvl="0" algn="ctr">
              <a:lnSpc>
                <a:spcPct val="115000"/>
              </a:lnSpc>
              <a:spcBef>
                <a:spcPts val="0"/>
              </a:spcBef>
              <a:buClr>
                <a:srgbClr val="000000"/>
              </a:buClr>
              <a:buSzPct val="55000"/>
              <a:buFont typeface="Arial"/>
              <a:buNone/>
            </a:pPr>
            <a:r>
              <a:t/>
            </a:r>
            <a:endParaRPr sz="2000"/>
          </a:p>
          <a:p>
            <a:pPr lvl="0" rtl="0" algn="ctr">
              <a:lnSpc>
                <a:spcPct val="115000"/>
              </a:lnSpc>
              <a:spcBef>
                <a:spcPts val="0"/>
              </a:spcBef>
              <a:buClr>
                <a:srgbClr val="000000"/>
              </a:buClr>
              <a:buSzPct val="55000"/>
              <a:buFont typeface="Arial"/>
              <a:buNone/>
            </a:pPr>
            <a:r>
              <a:rPr lang="en" sz="2000"/>
              <a:t>日本人の学生もアメリカ人の学生も勉学をより優先するが日本人はアルバイトより恋愛の方を優先し、アメリカ人は恋愛よりもアルバイトの方を優先した。</a:t>
            </a:r>
          </a:p>
        </p:txBody>
      </p:sp>
      <p:pic>
        <p:nvPicPr>
          <p:cNvPr id="341" name="Shape 341"/>
          <p:cNvPicPr preferRelativeResize="0"/>
          <p:nvPr/>
        </p:nvPicPr>
        <p:blipFill>
          <a:blip r:embed="rId3">
            <a:alphaModFix/>
          </a:blip>
          <a:stretch>
            <a:fillRect/>
          </a:stretch>
        </p:blipFill>
        <p:spPr>
          <a:xfrm>
            <a:off x="0" y="617925"/>
            <a:ext cx="5038725" cy="3326425"/>
          </a:xfrm>
          <a:prstGeom prst="rect">
            <a:avLst/>
          </a:prstGeom>
          <a:noFill/>
          <a:ln>
            <a:noFill/>
          </a:ln>
        </p:spPr>
      </p:pic>
      <p:pic>
        <p:nvPicPr>
          <p:cNvPr id="342" name="Shape 342"/>
          <p:cNvPicPr preferRelativeResize="0"/>
          <p:nvPr/>
        </p:nvPicPr>
        <p:blipFill>
          <a:blip r:embed="rId4">
            <a:alphaModFix/>
          </a:blip>
          <a:stretch>
            <a:fillRect/>
          </a:stretch>
        </p:blipFill>
        <p:spPr>
          <a:xfrm>
            <a:off x="4177575" y="617925"/>
            <a:ext cx="4966424" cy="3326425"/>
          </a:xfrm>
          <a:prstGeom prst="rect">
            <a:avLst/>
          </a:prstGeom>
          <a:noFill/>
          <a:ln>
            <a:noFill/>
          </a:ln>
        </p:spPr>
      </p:pic>
      <p:sp>
        <p:nvSpPr>
          <p:cNvPr id="343" name="Shape 343"/>
          <p:cNvSpPr txBox="1"/>
          <p:nvPr/>
        </p:nvSpPr>
        <p:spPr>
          <a:xfrm>
            <a:off x="0" y="0"/>
            <a:ext cx="9144000" cy="984600"/>
          </a:xfrm>
          <a:prstGeom prst="rect">
            <a:avLst/>
          </a:prstGeom>
          <a:noFill/>
          <a:ln>
            <a:noFill/>
          </a:ln>
        </p:spPr>
        <p:txBody>
          <a:bodyPr anchorCtr="0" anchor="t" bIns="91425" lIns="91425" rIns="91425" tIns="91425">
            <a:noAutofit/>
          </a:bodyPr>
          <a:lstStyle/>
          <a:p>
            <a:pPr lvl="0" algn="ctr">
              <a:spcBef>
                <a:spcPts val="0"/>
              </a:spcBef>
              <a:buNone/>
            </a:pPr>
            <a:r>
              <a:rPr lang="en" sz="3600">
                <a:latin typeface="Georgia"/>
                <a:ea typeface="Georgia"/>
                <a:cs typeface="Georgia"/>
                <a:sym typeface="Georgia"/>
              </a:rPr>
              <a:t>恋愛・学校・アルバイトの重要性</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457200" y="155628"/>
            <a:ext cx="8229600" cy="1044600"/>
          </a:xfrm>
          <a:prstGeom prst="rect">
            <a:avLst/>
          </a:prstGeom>
        </p:spPr>
        <p:txBody>
          <a:bodyPr anchorCtr="0" anchor="b" bIns="91425" lIns="91425" rIns="91425" tIns="91425">
            <a:noAutofit/>
          </a:bodyPr>
          <a:lstStyle/>
          <a:p>
            <a:pPr lvl="0" algn="ctr">
              <a:spcBef>
                <a:spcPts val="0"/>
              </a:spcBef>
              <a:buNone/>
            </a:pPr>
            <a:r>
              <a:rPr lang="en"/>
              <a:t>概要</a:t>
            </a:r>
          </a:p>
        </p:txBody>
      </p:sp>
      <p:sp>
        <p:nvSpPr>
          <p:cNvPr id="214" name="Shape 214"/>
          <p:cNvSpPr txBox="1"/>
          <p:nvPr>
            <p:ph idx="1" type="body"/>
          </p:nvPr>
        </p:nvSpPr>
        <p:spPr>
          <a:xfrm>
            <a:off x="457200" y="1200224"/>
            <a:ext cx="4041600" cy="3725400"/>
          </a:xfrm>
          <a:prstGeom prst="rect">
            <a:avLst/>
          </a:prstGeom>
        </p:spPr>
        <p:txBody>
          <a:bodyPr anchorCtr="0" anchor="t" bIns="91425" lIns="91425" rIns="91425" tIns="91425">
            <a:noAutofit/>
          </a:bodyPr>
          <a:lstStyle/>
          <a:p>
            <a:pPr indent="-355600" lvl="0" marL="457200" rtl="0">
              <a:lnSpc>
                <a:spcPct val="115000"/>
              </a:lnSpc>
              <a:spcBef>
                <a:spcPts val="0"/>
              </a:spcBef>
              <a:buSzPct val="100000"/>
            </a:pPr>
            <a:r>
              <a:rPr lang="en" sz="2000"/>
              <a:t>研究の重要性</a:t>
            </a:r>
          </a:p>
          <a:p>
            <a:pPr indent="-355600" lvl="0" marL="457200" rtl="0">
              <a:lnSpc>
                <a:spcPct val="115000"/>
              </a:lnSpc>
              <a:spcBef>
                <a:spcPts val="0"/>
              </a:spcBef>
              <a:buSzPct val="100000"/>
            </a:pPr>
            <a:r>
              <a:rPr lang="en" sz="2000"/>
              <a:t>研究質問</a:t>
            </a:r>
          </a:p>
          <a:p>
            <a:pPr indent="-355600" lvl="0" marL="457200" rtl="0">
              <a:lnSpc>
                <a:spcPct val="115000"/>
              </a:lnSpc>
              <a:spcBef>
                <a:spcPts val="0"/>
              </a:spcBef>
              <a:buSzPct val="100000"/>
            </a:pPr>
            <a:r>
              <a:rPr lang="en" sz="2000"/>
              <a:t>研究背景</a:t>
            </a:r>
          </a:p>
          <a:p>
            <a:pPr indent="-355600" lvl="0" marL="457200" rtl="0">
              <a:lnSpc>
                <a:spcPct val="115000"/>
              </a:lnSpc>
              <a:spcBef>
                <a:spcPts val="0"/>
              </a:spcBef>
              <a:buSzPct val="100000"/>
            </a:pPr>
            <a:r>
              <a:rPr lang="en" sz="2000"/>
              <a:t>研究方法</a:t>
            </a:r>
          </a:p>
          <a:p>
            <a:pPr indent="-355600" lvl="0" marL="457200" rtl="0">
              <a:lnSpc>
                <a:spcPct val="115000"/>
              </a:lnSpc>
              <a:spcBef>
                <a:spcPts val="0"/>
              </a:spcBef>
              <a:buSzPct val="100000"/>
            </a:pPr>
            <a:r>
              <a:rPr lang="en" sz="2000"/>
              <a:t>調査結果</a:t>
            </a:r>
          </a:p>
          <a:p>
            <a:pPr indent="-355600" lvl="0" marL="457200" rtl="0">
              <a:lnSpc>
                <a:spcPct val="115000"/>
              </a:lnSpc>
              <a:spcBef>
                <a:spcPts val="0"/>
              </a:spcBef>
              <a:buSzPct val="100000"/>
            </a:pPr>
            <a:r>
              <a:rPr lang="en" sz="2000"/>
              <a:t>結論と考察</a:t>
            </a:r>
          </a:p>
          <a:p>
            <a:pPr indent="-355600" lvl="0" marL="457200" rtl="0">
              <a:lnSpc>
                <a:spcPct val="115000"/>
              </a:lnSpc>
              <a:spcBef>
                <a:spcPts val="0"/>
              </a:spcBef>
              <a:buSzPct val="100000"/>
            </a:pPr>
            <a:r>
              <a:rPr lang="en" sz="2000"/>
              <a:t>研究限界点</a:t>
            </a:r>
          </a:p>
          <a:p>
            <a:pPr indent="-355600" lvl="0" marL="457200" rtl="0">
              <a:lnSpc>
                <a:spcPct val="115000"/>
              </a:lnSpc>
              <a:spcBef>
                <a:spcPts val="0"/>
              </a:spcBef>
              <a:buClr>
                <a:schemeClr val="dk1"/>
              </a:buClr>
              <a:buSzPct val="100000"/>
            </a:pPr>
            <a:r>
              <a:rPr lang="en" sz="2000">
                <a:solidFill>
                  <a:schemeClr val="dk1"/>
                </a:solidFill>
              </a:rPr>
              <a:t>将来の研究課題</a:t>
            </a:r>
          </a:p>
          <a:p>
            <a:pPr indent="-355600" lvl="0" marL="457200" rtl="0">
              <a:lnSpc>
                <a:spcPct val="115000"/>
              </a:lnSpc>
              <a:spcBef>
                <a:spcPts val="0"/>
              </a:spcBef>
              <a:buClr>
                <a:schemeClr val="dk1"/>
              </a:buClr>
              <a:buSzPct val="100000"/>
            </a:pPr>
            <a:r>
              <a:rPr lang="en" sz="2000">
                <a:solidFill>
                  <a:schemeClr val="dk1"/>
                </a:solidFill>
              </a:rPr>
              <a:t>調査文献</a:t>
            </a:r>
          </a:p>
          <a:p>
            <a:pPr indent="-355600" lvl="0" marL="457200" rtl="0">
              <a:lnSpc>
                <a:spcPct val="115000"/>
              </a:lnSpc>
              <a:spcBef>
                <a:spcPts val="0"/>
              </a:spcBef>
              <a:buClr>
                <a:schemeClr val="dk1"/>
              </a:buClr>
              <a:buSzPct val="100000"/>
            </a:pPr>
            <a:r>
              <a:rPr lang="en" sz="2000">
                <a:solidFill>
                  <a:schemeClr val="dk1"/>
                </a:solidFill>
              </a:rPr>
              <a:t>感謝の意</a:t>
            </a:r>
          </a:p>
        </p:txBody>
      </p:sp>
      <p:cxnSp>
        <p:nvCxnSpPr>
          <p:cNvPr id="215" name="Shape 215"/>
          <p:cNvCxnSpPr/>
          <p:nvPr/>
        </p:nvCxnSpPr>
        <p:spPr>
          <a:xfrm>
            <a:off x="10354550" y="1929375"/>
            <a:ext cx="1275900" cy="1275900"/>
          </a:xfrm>
          <a:prstGeom prst="straightConnector1">
            <a:avLst/>
          </a:prstGeom>
          <a:noFill/>
          <a:ln cap="flat" cmpd="sng" w="9525">
            <a:solidFill>
              <a:schemeClr val="dk2"/>
            </a:solidFill>
            <a:prstDash val="solid"/>
            <a:round/>
            <a:headEnd len="lg" w="lg" type="none"/>
            <a:tailEnd len="lg" w="lg" type="none"/>
          </a:ln>
        </p:spPr>
      </p:cxn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txBox="1"/>
          <p:nvPr/>
        </p:nvSpPr>
        <p:spPr>
          <a:xfrm>
            <a:off x="0" y="0"/>
            <a:ext cx="9144000" cy="902400"/>
          </a:xfrm>
          <a:prstGeom prst="rect">
            <a:avLst/>
          </a:prstGeom>
          <a:noFill/>
          <a:ln>
            <a:noFill/>
          </a:ln>
        </p:spPr>
        <p:txBody>
          <a:bodyPr anchorCtr="0" anchor="t" bIns="91425" lIns="91425" rIns="91425" tIns="91425">
            <a:noAutofit/>
          </a:bodyPr>
          <a:lstStyle/>
          <a:p>
            <a:pPr lvl="0" algn="ctr">
              <a:spcBef>
                <a:spcPts val="0"/>
              </a:spcBef>
              <a:buNone/>
            </a:pPr>
            <a:r>
              <a:rPr lang="en" sz="3600">
                <a:highlight>
                  <a:srgbClr val="FFFFFF"/>
                </a:highlight>
                <a:latin typeface="Georgia"/>
                <a:ea typeface="Georgia"/>
                <a:cs typeface="Georgia"/>
                <a:sym typeface="Georgia"/>
              </a:rPr>
              <a:t>大学在学中に、何人の人と交際したか。</a:t>
            </a:r>
          </a:p>
        </p:txBody>
      </p:sp>
      <p:sp>
        <p:nvSpPr>
          <p:cNvPr id="349" name="Shape 349"/>
          <p:cNvSpPr txBox="1"/>
          <p:nvPr/>
        </p:nvSpPr>
        <p:spPr>
          <a:xfrm>
            <a:off x="375937" y="4065325"/>
            <a:ext cx="8089200" cy="1017000"/>
          </a:xfrm>
          <a:prstGeom prst="rect">
            <a:avLst/>
          </a:prstGeom>
          <a:noFill/>
          <a:ln>
            <a:noFill/>
          </a:ln>
        </p:spPr>
        <p:txBody>
          <a:bodyPr anchorCtr="0" anchor="t" bIns="91425" lIns="91425" rIns="91425" tIns="91425">
            <a:noAutofit/>
          </a:bodyPr>
          <a:lstStyle/>
          <a:p>
            <a:pPr lvl="0" rtl="0" algn="ctr">
              <a:lnSpc>
                <a:spcPct val="115000"/>
              </a:lnSpc>
              <a:spcBef>
                <a:spcPts val="600"/>
              </a:spcBef>
              <a:buClr>
                <a:schemeClr val="dk1"/>
              </a:buClr>
              <a:buSzPct val="55000"/>
              <a:buFont typeface="Arial"/>
              <a:buNone/>
            </a:pPr>
            <a:r>
              <a:rPr lang="en" sz="2000">
                <a:latin typeface="Georgia"/>
                <a:ea typeface="Georgia"/>
                <a:cs typeface="Georgia"/>
                <a:sym typeface="Georgia"/>
              </a:rPr>
              <a:t>日本人もアメリカ人も交際した人数にはあまり違いはないが、</a:t>
            </a:r>
          </a:p>
          <a:p>
            <a:pPr lvl="0" rtl="0" algn="ctr">
              <a:lnSpc>
                <a:spcPct val="115000"/>
              </a:lnSpc>
              <a:spcBef>
                <a:spcPts val="600"/>
              </a:spcBef>
              <a:buClr>
                <a:schemeClr val="dk1"/>
              </a:buClr>
              <a:buSzPct val="55000"/>
              <a:buFont typeface="Arial"/>
              <a:buNone/>
            </a:pPr>
            <a:r>
              <a:rPr lang="en" sz="2000">
                <a:latin typeface="Georgia"/>
                <a:ea typeface="Georgia"/>
                <a:cs typeface="Georgia"/>
                <a:sym typeface="Georgia"/>
              </a:rPr>
              <a:t>交際したことがない人は日本人の方が多かった。</a:t>
            </a:r>
          </a:p>
        </p:txBody>
      </p:sp>
      <p:pic>
        <p:nvPicPr>
          <p:cNvPr id="350" name="Shape 350"/>
          <p:cNvPicPr preferRelativeResize="0"/>
          <p:nvPr/>
        </p:nvPicPr>
        <p:blipFill>
          <a:blip r:embed="rId4">
            <a:alphaModFix/>
          </a:blip>
          <a:stretch>
            <a:fillRect/>
          </a:stretch>
        </p:blipFill>
        <p:spPr>
          <a:xfrm>
            <a:off x="1339675" y="560375"/>
            <a:ext cx="6161750" cy="36970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4" name="Shape 354"/>
        <p:cNvGrpSpPr/>
        <p:nvPr/>
      </p:nvGrpSpPr>
      <p:grpSpPr>
        <a:xfrm>
          <a:off x="0" y="0"/>
          <a:ext cx="0" cy="0"/>
          <a:chOff x="0" y="0"/>
          <a:chExt cx="0" cy="0"/>
        </a:xfrm>
      </p:grpSpPr>
      <p:sp>
        <p:nvSpPr>
          <p:cNvPr id="355" name="Shape 355"/>
          <p:cNvSpPr txBox="1"/>
          <p:nvPr/>
        </p:nvSpPr>
        <p:spPr>
          <a:xfrm>
            <a:off x="840600" y="4149575"/>
            <a:ext cx="7462800" cy="1042800"/>
          </a:xfrm>
          <a:prstGeom prst="rect">
            <a:avLst/>
          </a:prstGeom>
          <a:noFill/>
          <a:ln>
            <a:noFill/>
          </a:ln>
        </p:spPr>
        <p:txBody>
          <a:bodyPr anchorCtr="0" anchor="t" bIns="91425" lIns="91425" rIns="91425" tIns="91425">
            <a:noAutofit/>
          </a:bodyPr>
          <a:lstStyle/>
          <a:p>
            <a:pPr lvl="0" algn="ctr">
              <a:lnSpc>
                <a:spcPct val="115000"/>
              </a:lnSpc>
              <a:spcBef>
                <a:spcPts val="0"/>
              </a:spcBef>
              <a:buNone/>
            </a:pPr>
            <a:r>
              <a:rPr lang="en" sz="2000">
                <a:latin typeface="Georgia"/>
                <a:ea typeface="Georgia"/>
                <a:cs typeface="Georgia"/>
                <a:sym typeface="Georgia"/>
              </a:rPr>
              <a:t>日本人の大学生の方が長期的関係を好み、アメリカ人の大学生は短期的関係の方を好んでいるようだ。</a:t>
            </a:r>
          </a:p>
        </p:txBody>
      </p:sp>
      <p:sp>
        <p:nvSpPr>
          <p:cNvPr id="356" name="Shape 356"/>
          <p:cNvSpPr txBox="1"/>
          <p:nvPr/>
        </p:nvSpPr>
        <p:spPr>
          <a:xfrm>
            <a:off x="1346125" y="0"/>
            <a:ext cx="6719700" cy="597600"/>
          </a:xfrm>
          <a:prstGeom prst="rect">
            <a:avLst/>
          </a:prstGeom>
          <a:noFill/>
          <a:ln>
            <a:noFill/>
          </a:ln>
        </p:spPr>
        <p:txBody>
          <a:bodyPr anchorCtr="0" anchor="t" bIns="91425" lIns="91425" rIns="91425" tIns="91425">
            <a:noAutofit/>
          </a:bodyPr>
          <a:lstStyle/>
          <a:p>
            <a:pPr lvl="0">
              <a:spcBef>
                <a:spcPts val="0"/>
              </a:spcBef>
              <a:buNone/>
            </a:pPr>
            <a:r>
              <a:t/>
            </a:r>
            <a:endParaRPr sz="2400">
              <a:highlight>
                <a:srgbClr val="FFFFFF"/>
              </a:highlight>
            </a:endParaRPr>
          </a:p>
        </p:txBody>
      </p:sp>
      <p:pic>
        <p:nvPicPr>
          <p:cNvPr id="357" name="Shape 357"/>
          <p:cNvPicPr preferRelativeResize="0"/>
          <p:nvPr/>
        </p:nvPicPr>
        <p:blipFill>
          <a:blip r:embed="rId3">
            <a:alphaModFix/>
          </a:blip>
          <a:stretch>
            <a:fillRect/>
          </a:stretch>
        </p:blipFill>
        <p:spPr>
          <a:xfrm>
            <a:off x="-939275" y="-3257025"/>
            <a:ext cx="5036193" cy="3042700"/>
          </a:xfrm>
          <a:prstGeom prst="rect">
            <a:avLst/>
          </a:prstGeom>
          <a:noFill/>
          <a:ln>
            <a:noFill/>
          </a:ln>
        </p:spPr>
      </p:pic>
      <p:pic>
        <p:nvPicPr>
          <p:cNvPr id="358" name="Shape 358"/>
          <p:cNvPicPr preferRelativeResize="0"/>
          <p:nvPr/>
        </p:nvPicPr>
        <p:blipFill>
          <a:blip r:embed="rId4">
            <a:alphaModFix/>
          </a:blip>
          <a:stretch>
            <a:fillRect/>
          </a:stretch>
        </p:blipFill>
        <p:spPr>
          <a:xfrm>
            <a:off x="4884275" y="-3257025"/>
            <a:ext cx="4146050" cy="3042700"/>
          </a:xfrm>
          <a:prstGeom prst="rect">
            <a:avLst/>
          </a:prstGeom>
          <a:noFill/>
          <a:ln>
            <a:noFill/>
          </a:ln>
        </p:spPr>
      </p:pic>
      <p:sp>
        <p:nvSpPr>
          <p:cNvPr id="359" name="Shape 359"/>
          <p:cNvSpPr txBox="1"/>
          <p:nvPr/>
        </p:nvSpPr>
        <p:spPr>
          <a:xfrm>
            <a:off x="-198450" y="118825"/>
            <a:ext cx="9540900" cy="875100"/>
          </a:xfrm>
          <a:prstGeom prst="rect">
            <a:avLst/>
          </a:prstGeom>
          <a:noFill/>
          <a:ln>
            <a:noFill/>
          </a:ln>
        </p:spPr>
        <p:txBody>
          <a:bodyPr anchorCtr="0" anchor="t" bIns="91425" lIns="91425" rIns="91425" tIns="91425">
            <a:noAutofit/>
          </a:bodyPr>
          <a:lstStyle/>
          <a:p>
            <a:pPr lvl="0" algn="ctr">
              <a:spcBef>
                <a:spcPts val="0"/>
              </a:spcBef>
              <a:buNone/>
            </a:pPr>
            <a:r>
              <a:rPr lang="en" sz="3400">
                <a:latin typeface="Georgia"/>
                <a:ea typeface="Georgia"/>
                <a:cs typeface="Georgia"/>
                <a:sym typeface="Georgia"/>
              </a:rPr>
              <a:t>大学生の恋愛の続く期間（予想）</a:t>
            </a:r>
          </a:p>
        </p:txBody>
      </p:sp>
      <p:pic>
        <p:nvPicPr>
          <p:cNvPr id="360" name="Shape 360"/>
          <p:cNvPicPr preferRelativeResize="0"/>
          <p:nvPr/>
        </p:nvPicPr>
        <p:blipFill>
          <a:blip r:embed="rId5">
            <a:alphaModFix/>
          </a:blip>
          <a:stretch>
            <a:fillRect/>
          </a:stretch>
        </p:blipFill>
        <p:spPr>
          <a:xfrm>
            <a:off x="1944149" y="755149"/>
            <a:ext cx="5523649" cy="344759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nvSpPr>
        <p:spPr>
          <a:xfrm>
            <a:off x="840600" y="4149575"/>
            <a:ext cx="7462800" cy="10428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lang="en" sz="2000">
                <a:latin typeface="Georgia"/>
                <a:ea typeface="Georgia"/>
                <a:cs typeface="Georgia"/>
                <a:sym typeface="Georgia"/>
              </a:rPr>
              <a:t>日本人の大学生の方が長期的関係を好み、アメリカ人の大学生は短期的関係の方を好んでいるようだ。</a:t>
            </a:r>
          </a:p>
        </p:txBody>
      </p:sp>
      <p:sp>
        <p:nvSpPr>
          <p:cNvPr id="366" name="Shape 366"/>
          <p:cNvSpPr txBox="1"/>
          <p:nvPr/>
        </p:nvSpPr>
        <p:spPr>
          <a:xfrm>
            <a:off x="1346125" y="0"/>
            <a:ext cx="6719700" cy="597600"/>
          </a:xfrm>
          <a:prstGeom prst="rect">
            <a:avLst/>
          </a:prstGeom>
          <a:noFill/>
          <a:ln>
            <a:noFill/>
          </a:ln>
        </p:spPr>
        <p:txBody>
          <a:bodyPr anchorCtr="0" anchor="t" bIns="91425" lIns="91425" rIns="91425" tIns="91425">
            <a:noAutofit/>
          </a:bodyPr>
          <a:lstStyle/>
          <a:p>
            <a:pPr lvl="0" rtl="0">
              <a:spcBef>
                <a:spcPts val="0"/>
              </a:spcBef>
              <a:buNone/>
            </a:pPr>
            <a:r>
              <a:t/>
            </a:r>
            <a:endParaRPr sz="2400">
              <a:highlight>
                <a:srgbClr val="FFFFFF"/>
              </a:highlight>
            </a:endParaRPr>
          </a:p>
        </p:txBody>
      </p:sp>
      <p:pic>
        <p:nvPicPr>
          <p:cNvPr id="367" name="Shape 367"/>
          <p:cNvPicPr preferRelativeResize="0"/>
          <p:nvPr/>
        </p:nvPicPr>
        <p:blipFill>
          <a:blip r:embed="rId3">
            <a:alphaModFix/>
          </a:blip>
          <a:stretch>
            <a:fillRect/>
          </a:stretch>
        </p:blipFill>
        <p:spPr>
          <a:xfrm>
            <a:off x="-939275" y="-3257025"/>
            <a:ext cx="5036193" cy="3042700"/>
          </a:xfrm>
          <a:prstGeom prst="rect">
            <a:avLst/>
          </a:prstGeom>
          <a:noFill/>
          <a:ln>
            <a:noFill/>
          </a:ln>
        </p:spPr>
      </p:pic>
      <p:pic>
        <p:nvPicPr>
          <p:cNvPr id="368" name="Shape 368"/>
          <p:cNvPicPr preferRelativeResize="0"/>
          <p:nvPr/>
        </p:nvPicPr>
        <p:blipFill>
          <a:blip r:embed="rId4">
            <a:alphaModFix/>
          </a:blip>
          <a:stretch>
            <a:fillRect/>
          </a:stretch>
        </p:blipFill>
        <p:spPr>
          <a:xfrm>
            <a:off x="4884275" y="-3257025"/>
            <a:ext cx="4146050" cy="3042700"/>
          </a:xfrm>
          <a:prstGeom prst="rect">
            <a:avLst/>
          </a:prstGeom>
          <a:noFill/>
          <a:ln>
            <a:noFill/>
          </a:ln>
        </p:spPr>
      </p:pic>
      <p:sp>
        <p:nvSpPr>
          <p:cNvPr id="369" name="Shape 369"/>
          <p:cNvSpPr txBox="1"/>
          <p:nvPr/>
        </p:nvSpPr>
        <p:spPr>
          <a:xfrm>
            <a:off x="-198450" y="118825"/>
            <a:ext cx="9540900" cy="875100"/>
          </a:xfrm>
          <a:prstGeom prst="rect">
            <a:avLst/>
          </a:prstGeom>
          <a:noFill/>
          <a:ln>
            <a:noFill/>
          </a:ln>
        </p:spPr>
        <p:txBody>
          <a:bodyPr anchorCtr="0" anchor="t" bIns="91425" lIns="91425" rIns="91425" tIns="91425">
            <a:noAutofit/>
          </a:bodyPr>
          <a:lstStyle/>
          <a:p>
            <a:pPr lvl="0" rtl="0" algn="ctr">
              <a:spcBef>
                <a:spcPts val="0"/>
              </a:spcBef>
              <a:buNone/>
            </a:pPr>
            <a:r>
              <a:rPr lang="en" sz="3400">
                <a:latin typeface="Georgia"/>
                <a:ea typeface="Georgia"/>
                <a:cs typeface="Georgia"/>
                <a:sym typeface="Georgia"/>
              </a:rPr>
              <a:t>大学生の恋愛の続く期間（個人的な経験）</a:t>
            </a:r>
          </a:p>
        </p:txBody>
      </p:sp>
      <p:pic>
        <p:nvPicPr>
          <p:cNvPr id="370" name="Shape 370"/>
          <p:cNvPicPr preferRelativeResize="0"/>
          <p:nvPr/>
        </p:nvPicPr>
        <p:blipFill>
          <a:blip r:embed="rId5">
            <a:alphaModFix/>
          </a:blip>
          <a:stretch>
            <a:fillRect/>
          </a:stretch>
        </p:blipFill>
        <p:spPr>
          <a:xfrm>
            <a:off x="2241174" y="811925"/>
            <a:ext cx="4661649" cy="33985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x="0" y="0"/>
          <a:ext cx="0" cy="0"/>
          <a:chOff x="0" y="0"/>
          <a:chExt cx="0" cy="0"/>
        </a:xfrm>
      </p:grpSpPr>
      <p:sp>
        <p:nvSpPr>
          <p:cNvPr id="375" name="Shape 375"/>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研究質問1まとめ</a:t>
            </a:r>
          </a:p>
        </p:txBody>
      </p:sp>
      <p:sp>
        <p:nvSpPr>
          <p:cNvPr id="376" name="Shape 376"/>
          <p:cNvSpPr txBox="1"/>
          <p:nvPr>
            <p:ph idx="1" type="body"/>
          </p:nvPr>
        </p:nvSpPr>
        <p:spPr>
          <a:xfrm>
            <a:off x="278550" y="1297775"/>
            <a:ext cx="8586900" cy="3627900"/>
          </a:xfrm>
          <a:prstGeom prst="rect">
            <a:avLst/>
          </a:prstGeom>
        </p:spPr>
        <p:txBody>
          <a:bodyPr anchorCtr="0" anchor="t" bIns="91425" lIns="91425" rIns="91425" tIns="91425">
            <a:noAutofit/>
          </a:bodyPr>
          <a:lstStyle/>
          <a:p>
            <a:pPr indent="-381000" lvl="0" marL="457200" rtl="0">
              <a:lnSpc>
                <a:spcPct val="150000"/>
              </a:lnSpc>
              <a:spcBef>
                <a:spcPts val="0"/>
              </a:spcBef>
              <a:buSzPct val="100000"/>
            </a:pPr>
            <a:r>
              <a:rPr lang="en" sz="2400"/>
              <a:t>どちらの学生も恋愛より学業を優先する。</a:t>
            </a:r>
          </a:p>
          <a:p>
            <a:pPr indent="-381000" lvl="0" marL="457200" rtl="0">
              <a:lnSpc>
                <a:spcPct val="150000"/>
              </a:lnSpc>
              <a:spcBef>
                <a:spcPts val="0"/>
              </a:spcBef>
              <a:buSzPct val="100000"/>
            </a:pPr>
            <a:r>
              <a:rPr lang="en" sz="2400"/>
              <a:t>アメリカ人は日本人と比べて恋愛を優先しない。</a:t>
            </a:r>
          </a:p>
          <a:p>
            <a:pPr indent="-381000" lvl="0" marL="457200" rtl="0">
              <a:lnSpc>
                <a:spcPct val="150000"/>
              </a:lnSpc>
              <a:spcBef>
                <a:spcPts val="0"/>
              </a:spcBef>
              <a:buSzPct val="100000"/>
            </a:pPr>
            <a:r>
              <a:rPr lang="en" sz="2400"/>
              <a:t>アメリカ人は短期間の恋愛を、日本人は長期間の恋愛を自分たちの経験を通して予想した。</a:t>
            </a:r>
          </a:p>
          <a:p>
            <a:pPr indent="-381000" lvl="0" marL="457200">
              <a:lnSpc>
                <a:spcPct val="150000"/>
              </a:lnSpc>
              <a:spcBef>
                <a:spcPts val="0"/>
              </a:spcBef>
              <a:buSzPct val="100000"/>
            </a:pPr>
            <a:r>
              <a:rPr lang="en" sz="2400"/>
              <a:t>交際したことのない日本人は全体の3分の1だが、アメリカ人と大差はなかった。</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0" name="Shape 380"/>
        <p:cNvGrpSpPr/>
        <p:nvPr/>
      </p:nvGrpSpPr>
      <p:grpSpPr>
        <a:xfrm>
          <a:off x="0" y="0"/>
          <a:ext cx="0" cy="0"/>
          <a:chOff x="0" y="0"/>
          <a:chExt cx="0" cy="0"/>
        </a:xfrm>
      </p:grpSpPr>
      <p:sp>
        <p:nvSpPr>
          <p:cNvPr id="381" name="Shape 381"/>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None/>
            </a:pPr>
            <a:r>
              <a:rPr lang="en"/>
              <a:t>研究質問2</a:t>
            </a:r>
          </a:p>
        </p:txBody>
      </p:sp>
      <p:sp>
        <p:nvSpPr>
          <p:cNvPr id="382" name="Shape 382"/>
          <p:cNvSpPr txBox="1"/>
          <p:nvPr>
            <p:ph idx="1" type="body"/>
          </p:nvPr>
        </p:nvSpPr>
        <p:spPr>
          <a:xfrm>
            <a:off x="188250" y="1286525"/>
            <a:ext cx="8767500" cy="3627900"/>
          </a:xfrm>
          <a:prstGeom prst="rect">
            <a:avLst/>
          </a:prstGeom>
        </p:spPr>
        <p:txBody>
          <a:bodyPr anchorCtr="0" anchor="t" bIns="91425" lIns="91425" rIns="91425" tIns="91425">
            <a:noAutofit/>
          </a:bodyPr>
          <a:lstStyle/>
          <a:p>
            <a:pPr lvl="0" rtl="0" algn="ctr">
              <a:lnSpc>
                <a:spcPct val="150000"/>
              </a:lnSpc>
              <a:spcBef>
                <a:spcPts val="0"/>
              </a:spcBef>
              <a:buNone/>
            </a:pPr>
            <a:br>
              <a:rPr lang="en" sz="2400"/>
            </a:br>
            <a:r>
              <a:rPr lang="en"/>
              <a:t>日本人とアメリカ人の大学生の間で、恋愛と勉強に対する姿勢について、どのような違いがあるのか。</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6" name="Shape 386"/>
        <p:cNvGrpSpPr/>
        <p:nvPr/>
      </p:nvGrpSpPr>
      <p:grpSpPr>
        <a:xfrm>
          <a:off x="0" y="0"/>
          <a:ext cx="0" cy="0"/>
          <a:chOff x="0" y="0"/>
          <a:chExt cx="0" cy="0"/>
        </a:xfrm>
      </p:grpSpPr>
      <p:sp>
        <p:nvSpPr>
          <p:cNvPr id="387" name="Shape 387"/>
          <p:cNvSpPr txBox="1"/>
          <p:nvPr>
            <p:ph type="title"/>
          </p:nvPr>
        </p:nvSpPr>
        <p:spPr>
          <a:xfrm>
            <a:off x="-100" y="256225"/>
            <a:ext cx="9144000" cy="768600"/>
          </a:xfrm>
          <a:prstGeom prst="rect">
            <a:avLst/>
          </a:prstGeom>
        </p:spPr>
        <p:txBody>
          <a:bodyPr anchorCtr="0" anchor="b" bIns="91425" lIns="91425" rIns="91425" tIns="91425">
            <a:noAutofit/>
          </a:bodyPr>
          <a:lstStyle/>
          <a:p>
            <a:pPr lvl="0" algn="ctr">
              <a:spcBef>
                <a:spcPts val="0"/>
              </a:spcBef>
              <a:buNone/>
            </a:pPr>
            <a:r>
              <a:rPr lang="en" sz="3000"/>
              <a:t>一般的に、恋人に週に何回くらい会うべきだと思うか。</a:t>
            </a:r>
          </a:p>
        </p:txBody>
      </p:sp>
      <p:pic>
        <p:nvPicPr>
          <p:cNvPr id="388" name="Shape 388"/>
          <p:cNvPicPr preferRelativeResize="0"/>
          <p:nvPr/>
        </p:nvPicPr>
        <p:blipFill>
          <a:blip r:embed="rId3">
            <a:alphaModFix/>
          </a:blip>
          <a:stretch>
            <a:fillRect/>
          </a:stretch>
        </p:blipFill>
        <p:spPr>
          <a:xfrm>
            <a:off x="-317675" y="-3287524"/>
            <a:ext cx="4966224" cy="3030400"/>
          </a:xfrm>
          <a:prstGeom prst="rect">
            <a:avLst/>
          </a:prstGeom>
          <a:noFill/>
          <a:ln>
            <a:noFill/>
          </a:ln>
        </p:spPr>
      </p:pic>
      <p:pic>
        <p:nvPicPr>
          <p:cNvPr id="389" name="Shape 389"/>
          <p:cNvPicPr preferRelativeResize="0"/>
          <p:nvPr/>
        </p:nvPicPr>
        <p:blipFill>
          <a:blip r:embed="rId4">
            <a:alphaModFix/>
          </a:blip>
          <a:stretch>
            <a:fillRect/>
          </a:stretch>
        </p:blipFill>
        <p:spPr>
          <a:xfrm>
            <a:off x="4648550" y="-3211575"/>
            <a:ext cx="4982872" cy="3030399"/>
          </a:xfrm>
          <a:prstGeom prst="rect">
            <a:avLst/>
          </a:prstGeom>
          <a:noFill/>
          <a:ln>
            <a:noFill/>
          </a:ln>
        </p:spPr>
      </p:pic>
      <p:sp>
        <p:nvSpPr>
          <p:cNvPr id="390" name="Shape 390"/>
          <p:cNvSpPr txBox="1"/>
          <p:nvPr/>
        </p:nvSpPr>
        <p:spPr>
          <a:xfrm>
            <a:off x="1369500" y="4425875"/>
            <a:ext cx="4809900" cy="5613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391" name="Shape 391"/>
          <p:cNvSpPr txBox="1"/>
          <p:nvPr/>
        </p:nvSpPr>
        <p:spPr>
          <a:xfrm>
            <a:off x="396300" y="4218575"/>
            <a:ext cx="8351400" cy="7686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lang="en" sz="2000">
                <a:latin typeface="Georgia"/>
                <a:ea typeface="Georgia"/>
                <a:cs typeface="Georgia"/>
                <a:sym typeface="Georgia"/>
              </a:rPr>
              <a:t>「最低１回」と答えた日本人が約５割に対し、アメリカ人の約５割が</a:t>
            </a:r>
          </a:p>
          <a:p>
            <a:pPr lvl="0" algn="ctr">
              <a:lnSpc>
                <a:spcPct val="115000"/>
              </a:lnSpc>
              <a:spcBef>
                <a:spcPts val="0"/>
              </a:spcBef>
              <a:buNone/>
            </a:pPr>
            <a:r>
              <a:rPr lang="en" sz="2000">
                <a:latin typeface="Georgia"/>
                <a:ea typeface="Georgia"/>
                <a:cs typeface="Georgia"/>
                <a:sym typeface="Georgia"/>
              </a:rPr>
              <a:t>「２〜３回」と答え、アメリカ人の方が恋人に会う回数が多かった。</a:t>
            </a:r>
          </a:p>
        </p:txBody>
      </p:sp>
      <p:pic>
        <p:nvPicPr>
          <p:cNvPr id="392" name="Shape 392"/>
          <p:cNvPicPr preferRelativeResize="0"/>
          <p:nvPr/>
        </p:nvPicPr>
        <p:blipFill>
          <a:blip r:embed="rId5">
            <a:alphaModFix/>
          </a:blip>
          <a:stretch>
            <a:fillRect/>
          </a:stretch>
        </p:blipFill>
        <p:spPr>
          <a:xfrm>
            <a:off x="0" y="1059675"/>
            <a:ext cx="5050658" cy="3030400"/>
          </a:xfrm>
          <a:prstGeom prst="rect">
            <a:avLst/>
          </a:prstGeom>
          <a:noFill/>
          <a:ln>
            <a:noFill/>
          </a:ln>
        </p:spPr>
      </p:pic>
      <p:pic>
        <p:nvPicPr>
          <p:cNvPr id="393" name="Shape 393"/>
          <p:cNvPicPr preferRelativeResize="0"/>
          <p:nvPr/>
        </p:nvPicPr>
        <p:blipFill>
          <a:blip r:embed="rId6">
            <a:alphaModFix/>
          </a:blip>
          <a:stretch>
            <a:fillRect/>
          </a:stretch>
        </p:blipFill>
        <p:spPr>
          <a:xfrm>
            <a:off x="4618149" y="1056549"/>
            <a:ext cx="5043666" cy="3030399"/>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7" name="Shape 397"/>
        <p:cNvGrpSpPr/>
        <p:nvPr/>
      </p:nvGrpSpPr>
      <p:grpSpPr>
        <a:xfrm>
          <a:off x="0" y="0"/>
          <a:ext cx="0" cy="0"/>
          <a:chOff x="0" y="0"/>
          <a:chExt cx="0" cy="0"/>
        </a:xfrm>
      </p:grpSpPr>
      <p:sp>
        <p:nvSpPr>
          <p:cNvPr id="398" name="Shape 398"/>
          <p:cNvSpPr txBox="1"/>
          <p:nvPr>
            <p:ph type="title"/>
          </p:nvPr>
        </p:nvSpPr>
        <p:spPr>
          <a:xfrm>
            <a:off x="457200" y="241651"/>
            <a:ext cx="8229600" cy="622500"/>
          </a:xfrm>
          <a:prstGeom prst="rect">
            <a:avLst/>
          </a:prstGeom>
        </p:spPr>
        <p:txBody>
          <a:bodyPr anchorCtr="0" anchor="b" bIns="91425" lIns="91425" rIns="91425" tIns="91425">
            <a:noAutofit/>
          </a:bodyPr>
          <a:lstStyle/>
          <a:p>
            <a:pPr lvl="0" rtl="0" algn="ctr">
              <a:spcBef>
                <a:spcPts val="0"/>
              </a:spcBef>
              <a:buNone/>
            </a:pPr>
            <a:r>
              <a:rPr lang="en" sz="3000"/>
              <a:t>週に何回くらい恋人に連絡するべきだと思うか。</a:t>
            </a:r>
          </a:p>
        </p:txBody>
      </p:sp>
      <p:pic>
        <p:nvPicPr>
          <p:cNvPr id="399" name="Shape 399"/>
          <p:cNvPicPr preferRelativeResize="0"/>
          <p:nvPr/>
        </p:nvPicPr>
        <p:blipFill>
          <a:blip r:embed="rId3">
            <a:alphaModFix/>
          </a:blip>
          <a:stretch>
            <a:fillRect/>
          </a:stretch>
        </p:blipFill>
        <p:spPr>
          <a:xfrm>
            <a:off x="-110500" y="-3636100"/>
            <a:ext cx="4750074" cy="3320724"/>
          </a:xfrm>
          <a:prstGeom prst="rect">
            <a:avLst/>
          </a:prstGeom>
          <a:noFill/>
          <a:ln>
            <a:noFill/>
          </a:ln>
        </p:spPr>
      </p:pic>
      <p:pic>
        <p:nvPicPr>
          <p:cNvPr id="400" name="Shape 400"/>
          <p:cNvPicPr preferRelativeResize="0"/>
          <p:nvPr/>
        </p:nvPicPr>
        <p:blipFill>
          <a:blip r:embed="rId4">
            <a:alphaModFix/>
          </a:blip>
          <a:stretch>
            <a:fillRect/>
          </a:stretch>
        </p:blipFill>
        <p:spPr>
          <a:xfrm>
            <a:off x="4188625" y="-3701385"/>
            <a:ext cx="4750074" cy="3320753"/>
          </a:xfrm>
          <a:prstGeom prst="rect">
            <a:avLst/>
          </a:prstGeom>
          <a:noFill/>
          <a:ln>
            <a:noFill/>
          </a:ln>
        </p:spPr>
      </p:pic>
      <p:sp>
        <p:nvSpPr>
          <p:cNvPr id="401" name="Shape 401"/>
          <p:cNvSpPr txBox="1"/>
          <p:nvPr/>
        </p:nvSpPr>
        <p:spPr>
          <a:xfrm>
            <a:off x="7106425" y="1544875"/>
            <a:ext cx="4809900" cy="5613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402" name="Shape 402"/>
          <p:cNvSpPr txBox="1"/>
          <p:nvPr/>
        </p:nvSpPr>
        <p:spPr>
          <a:xfrm>
            <a:off x="7365300" y="1486425"/>
            <a:ext cx="4809900" cy="5613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403" name="Shape 403"/>
          <p:cNvSpPr txBox="1"/>
          <p:nvPr/>
        </p:nvSpPr>
        <p:spPr>
          <a:xfrm>
            <a:off x="327000" y="4270450"/>
            <a:ext cx="8490000" cy="8520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lang="en" sz="2000">
                <a:latin typeface="Georgia"/>
                <a:ea typeface="Georgia"/>
                <a:cs typeface="Georgia"/>
                <a:sym typeface="Georgia"/>
              </a:rPr>
              <a:t>アメリカ人は(約５５％）日本人より（約３３％）毎日恋人に連絡するべきだという割合が高かった。</a:t>
            </a:r>
          </a:p>
        </p:txBody>
      </p:sp>
      <p:pic>
        <p:nvPicPr>
          <p:cNvPr id="404" name="Shape 404"/>
          <p:cNvPicPr preferRelativeResize="0"/>
          <p:nvPr/>
        </p:nvPicPr>
        <p:blipFill>
          <a:blip r:embed="rId5">
            <a:alphaModFix/>
          </a:blip>
          <a:stretch>
            <a:fillRect/>
          </a:stretch>
        </p:blipFill>
        <p:spPr>
          <a:xfrm>
            <a:off x="-21462" y="1238500"/>
            <a:ext cx="4572000" cy="2743200"/>
          </a:xfrm>
          <a:prstGeom prst="rect">
            <a:avLst/>
          </a:prstGeom>
          <a:noFill/>
          <a:ln>
            <a:noFill/>
          </a:ln>
        </p:spPr>
      </p:pic>
      <p:pic>
        <p:nvPicPr>
          <p:cNvPr id="405" name="Shape 405"/>
          <p:cNvPicPr preferRelativeResize="0"/>
          <p:nvPr/>
        </p:nvPicPr>
        <p:blipFill>
          <a:blip r:embed="rId6">
            <a:alphaModFix/>
          </a:blip>
          <a:stretch>
            <a:fillRect/>
          </a:stretch>
        </p:blipFill>
        <p:spPr>
          <a:xfrm>
            <a:off x="4550550" y="1238500"/>
            <a:ext cx="4572000" cy="27432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9" name="Shape 409"/>
        <p:cNvGrpSpPr/>
        <p:nvPr/>
      </p:nvGrpSpPr>
      <p:grpSpPr>
        <a:xfrm>
          <a:off x="0" y="0"/>
          <a:ext cx="0" cy="0"/>
          <a:chOff x="0" y="0"/>
          <a:chExt cx="0" cy="0"/>
        </a:xfrm>
      </p:grpSpPr>
      <p:pic>
        <p:nvPicPr>
          <p:cNvPr id="410" name="Shape 410"/>
          <p:cNvPicPr preferRelativeResize="0"/>
          <p:nvPr/>
        </p:nvPicPr>
        <p:blipFill>
          <a:blip r:embed="rId3">
            <a:alphaModFix/>
          </a:blip>
          <a:stretch>
            <a:fillRect/>
          </a:stretch>
        </p:blipFill>
        <p:spPr>
          <a:xfrm>
            <a:off x="194287" y="-5566525"/>
            <a:ext cx="7567574" cy="4795325"/>
          </a:xfrm>
          <a:prstGeom prst="rect">
            <a:avLst/>
          </a:prstGeom>
          <a:noFill/>
          <a:ln>
            <a:noFill/>
          </a:ln>
        </p:spPr>
      </p:pic>
      <p:sp>
        <p:nvSpPr>
          <p:cNvPr id="411" name="Shape 411"/>
          <p:cNvSpPr txBox="1"/>
          <p:nvPr/>
        </p:nvSpPr>
        <p:spPr>
          <a:xfrm>
            <a:off x="712800" y="4363025"/>
            <a:ext cx="7718400" cy="720600"/>
          </a:xfrm>
          <a:prstGeom prst="rect">
            <a:avLst/>
          </a:prstGeom>
          <a:noFill/>
          <a:ln>
            <a:noFill/>
          </a:ln>
        </p:spPr>
        <p:txBody>
          <a:bodyPr anchorCtr="0" anchor="t" bIns="91425" lIns="91425" rIns="91425" tIns="91425">
            <a:noAutofit/>
          </a:bodyPr>
          <a:lstStyle/>
          <a:p>
            <a:pPr lvl="0" rtl="0" algn="ctr">
              <a:spcBef>
                <a:spcPts val="0"/>
              </a:spcBef>
              <a:buClr>
                <a:schemeClr val="dk1"/>
              </a:buClr>
              <a:buSzPct val="55000"/>
              <a:buFont typeface="Arial"/>
              <a:buNone/>
            </a:pPr>
            <a:r>
              <a:rPr lang="en" sz="2000">
                <a:solidFill>
                  <a:schemeClr val="dk1"/>
                </a:solidFill>
                <a:latin typeface="Georgia"/>
                <a:ea typeface="Georgia"/>
                <a:cs typeface="Georgia"/>
                <a:sym typeface="Georgia"/>
              </a:rPr>
              <a:t>日本人の方が早めに（２〜３回デートした後）告白する傾向にある。</a:t>
            </a:r>
          </a:p>
          <a:p>
            <a:pPr lvl="0">
              <a:spcBef>
                <a:spcPts val="0"/>
              </a:spcBef>
              <a:buNone/>
            </a:pPr>
            <a:r>
              <a:t/>
            </a:r>
            <a:endParaRPr/>
          </a:p>
        </p:txBody>
      </p:sp>
      <p:sp>
        <p:nvSpPr>
          <p:cNvPr id="412" name="Shape 412"/>
          <p:cNvSpPr txBox="1"/>
          <p:nvPr/>
        </p:nvSpPr>
        <p:spPr>
          <a:xfrm>
            <a:off x="1280400" y="0"/>
            <a:ext cx="6583200" cy="620100"/>
          </a:xfrm>
          <a:prstGeom prst="rect">
            <a:avLst/>
          </a:prstGeom>
          <a:noFill/>
          <a:ln>
            <a:noFill/>
          </a:ln>
        </p:spPr>
        <p:txBody>
          <a:bodyPr anchorCtr="0" anchor="t" bIns="91425" lIns="91425" rIns="91425" tIns="91425">
            <a:noAutofit/>
          </a:bodyPr>
          <a:lstStyle/>
          <a:p>
            <a:pPr lvl="0" algn="ctr">
              <a:spcBef>
                <a:spcPts val="0"/>
              </a:spcBef>
              <a:buNone/>
            </a:pPr>
            <a:r>
              <a:rPr lang="en" sz="3000">
                <a:highlight>
                  <a:srgbClr val="FFFFFF"/>
                </a:highlight>
                <a:latin typeface="Georgia"/>
                <a:ea typeface="Georgia"/>
                <a:cs typeface="Georgia"/>
                <a:sym typeface="Georgia"/>
              </a:rPr>
              <a:t>どのタイミングで相手に告白をするか。</a:t>
            </a:r>
          </a:p>
        </p:txBody>
      </p:sp>
      <p:pic>
        <p:nvPicPr>
          <p:cNvPr id="413" name="Shape 413"/>
          <p:cNvPicPr preferRelativeResize="0"/>
          <p:nvPr/>
        </p:nvPicPr>
        <p:blipFill>
          <a:blip r:embed="rId4">
            <a:alphaModFix/>
          </a:blip>
          <a:stretch>
            <a:fillRect/>
          </a:stretch>
        </p:blipFill>
        <p:spPr>
          <a:xfrm>
            <a:off x="1541475" y="620099"/>
            <a:ext cx="6061050" cy="364574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7" name="Shape 417"/>
        <p:cNvGrpSpPr/>
        <p:nvPr/>
      </p:nvGrpSpPr>
      <p:grpSpPr>
        <a:xfrm>
          <a:off x="0" y="0"/>
          <a:ext cx="0" cy="0"/>
          <a:chOff x="0" y="0"/>
          <a:chExt cx="0" cy="0"/>
        </a:xfrm>
      </p:grpSpPr>
      <p:sp>
        <p:nvSpPr>
          <p:cNvPr id="418" name="Shape 418"/>
          <p:cNvSpPr txBox="1"/>
          <p:nvPr/>
        </p:nvSpPr>
        <p:spPr>
          <a:xfrm>
            <a:off x="6667500" y="1974025"/>
            <a:ext cx="2476500" cy="930300"/>
          </a:xfrm>
          <a:prstGeom prst="rect">
            <a:avLst/>
          </a:prstGeom>
          <a:noFill/>
          <a:ln>
            <a:noFill/>
          </a:ln>
        </p:spPr>
        <p:txBody>
          <a:bodyPr anchorCtr="0" anchor="t" bIns="91425" lIns="91425" rIns="91425" tIns="91425">
            <a:noAutofit/>
          </a:bodyPr>
          <a:lstStyle/>
          <a:p>
            <a:pPr lvl="0" rtl="0">
              <a:spcBef>
                <a:spcPts val="0"/>
              </a:spcBef>
              <a:buNone/>
            </a:pPr>
            <a:r>
              <a:t/>
            </a:r>
            <a:endParaRPr sz="1800">
              <a:latin typeface="Georgia"/>
              <a:ea typeface="Georgia"/>
              <a:cs typeface="Georgia"/>
              <a:sym typeface="Georgia"/>
            </a:endParaRPr>
          </a:p>
        </p:txBody>
      </p:sp>
      <p:sp>
        <p:nvSpPr>
          <p:cNvPr id="419" name="Shape 419"/>
          <p:cNvSpPr txBox="1"/>
          <p:nvPr/>
        </p:nvSpPr>
        <p:spPr>
          <a:xfrm>
            <a:off x="6736350" y="1347175"/>
            <a:ext cx="2338800" cy="2184000"/>
          </a:xfrm>
          <a:prstGeom prst="rect">
            <a:avLst/>
          </a:prstGeom>
          <a:noFill/>
          <a:ln>
            <a:noFill/>
          </a:ln>
        </p:spPr>
        <p:txBody>
          <a:bodyPr anchorCtr="0" anchor="t" bIns="91425" lIns="91425" rIns="91425" tIns="91425">
            <a:noAutofit/>
          </a:bodyPr>
          <a:lstStyle/>
          <a:p>
            <a:pPr lvl="0" algn="ctr">
              <a:spcBef>
                <a:spcPts val="0"/>
              </a:spcBef>
              <a:buClr>
                <a:srgbClr val="000000"/>
              </a:buClr>
              <a:buFont typeface="Arial"/>
              <a:buNone/>
            </a:pPr>
            <a:r>
              <a:t/>
            </a:r>
            <a:endParaRPr sz="1800"/>
          </a:p>
        </p:txBody>
      </p:sp>
      <p:pic>
        <p:nvPicPr>
          <p:cNvPr id="420" name="Shape 420"/>
          <p:cNvPicPr preferRelativeResize="0"/>
          <p:nvPr/>
        </p:nvPicPr>
        <p:blipFill>
          <a:blip r:embed="rId3">
            <a:alphaModFix/>
          </a:blip>
          <a:stretch>
            <a:fillRect/>
          </a:stretch>
        </p:blipFill>
        <p:spPr>
          <a:xfrm>
            <a:off x="9791212" y="1612549"/>
            <a:ext cx="4362275" cy="3403526"/>
          </a:xfrm>
          <a:prstGeom prst="rect">
            <a:avLst/>
          </a:prstGeom>
          <a:noFill/>
          <a:ln>
            <a:noFill/>
          </a:ln>
        </p:spPr>
      </p:pic>
      <p:sp>
        <p:nvSpPr>
          <p:cNvPr id="421" name="Shape 421"/>
          <p:cNvSpPr txBox="1"/>
          <p:nvPr/>
        </p:nvSpPr>
        <p:spPr>
          <a:xfrm>
            <a:off x="131100" y="3899175"/>
            <a:ext cx="8881800" cy="1116900"/>
          </a:xfrm>
          <a:prstGeom prst="rect">
            <a:avLst/>
          </a:prstGeom>
          <a:noFill/>
          <a:ln>
            <a:noFill/>
          </a:ln>
        </p:spPr>
        <p:txBody>
          <a:bodyPr anchorCtr="0" anchor="t" bIns="91425" lIns="91425" rIns="91425" tIns="91425">
            <a:noAutofit/>
          </a:bodyPr>
          <a:lstStyle/>
          <a:p>
            <a:pPr lvl="0" algn="ctr">
              <a:lnSpc>
                <a:spcPct val="115000"/>
              </a:lnSpc>
              <a:spcBef>
                <a:spcPts val="0"/>
              </a:spcBef>
              <a:buClr>
                <a:srgbClr val="000000"/>
              </a:buClr>
              <a:buSzPct val="55000"/>
              <a:buFont typeface="Arial"/>
              <a:buNone/>
            </a:pPr>
            <a:r>
              <a:rPr lang="en" sz="2000">
                <a:latin typeface="Georgia"/>
                <a:ea typeface="Georgia"/>
                <a:cs typeface="Georgia"/>
                <a:sym typeface="Georgia"/>
              </a:rPr>
              <a:t>日本人と比較し、アメリカ人はこれらの概念に抵抗がないと答えた人が多かった。</a:t>
            </a:r>
            <a:br>
              <a:rPr lang="en" sz="1800"/>
            </a:br>
          </a:p>
        </p:txBody>
      </p:sp>
      <p:sp>
        <p:nvSpPr>
          <p:cNvPr id="422" name="Shape 422"/>
          <p:cNvSpPr txBox="1"/>
          <p:nvPr/>
        </p:nvSpPr>
        <p:spPr>
          <a:xfrm>
            <a:off x="-76200" y="191925"/>
            <a:ext cx="9144000" cy="867000"/>
          </a:xfrm>
          <a:prstGeom prst="rect">
            <a:avLst/>
          </a:prstGeom>
          <a:noFill/>
          <a:ln>
            <a:noFill/>
          </a:ln>
        </p:spPr>
        <p:txBody>
          <a:bodyPr anchorCtr="0" anchor="t" bIns="91425" lIns="91425" rIns="91425" tIns="91425">
            <a:noAutofit/>
          </a:bodyPr>
          <a:lstStyle/>
          <a:p>
            <a:pPr lvl="0" algn="l">
              <a:lnSpc>
                <a:spcPct val="150000"/>
              </a:lnSpc>
              <a:spcBef>
                <a:spcPts val="0"/>
              </a:spcBef>
              <a:buNone/>
            </a:pPr>
            <a:r>
              <a:rPr lang="en" sz="3000">
                <a:highlight>
                  <a:srgbClr val="FFFFFF"/>
                </a:highlight>
                <a:latin typeface="Georgia"/>
                <a:ea typeface="Georgia"/>
                <a:cs typeface="Georgia"/>
                <a:sym typeface="Georgia"/>
              </a:rPr>
              <a:t>　　</a:t>
            </a:r>
            <a:r>
              <a:rPr lang="en" sz="3000">
                <a:highlight>
                  <a:srgbClr val="FFFFFF"/>
                </a:highlight>
                <a:latin typeface="Georgia"/>
                <a:ea typeface="Georgia"/>
                <a:cs typeface="Georgia"/>
                <a:sym typeface="Georgia"/>
              </a:rPr>
              <a:t>下記のテートのタイプにどのくらい抵抗があるか。</a:t>
            </a:r>
          </a:p>
        </p:txBody>
      </p:sp>
      <p:pic>
        <p:nvPicPr>
          <p:cNvPr id="423" name="Shape 423"/>
          <p:cNvPicPr preferRelativeResize="0"/>
          <p:nvPr/>
        </p:nvPicPr>
        <p:blipFill>
          <a:blip r:embed="rId4">
            <a:alphaModFix/>
          </a:blip>
          <a:stretch>
            <a:fillRect/>
          </a:stretch>
        </p:blipFill>
        <p:spPr>
          <a:xfrm>
            <a:off x="-5461825" y="1058925"/>
            <a:ext cx="4929268" cy="3403524"/>
          </a:xfrm>
          <a:prstGeom prst="rect">
            <a:avLst/>
          </a:prstGeom>
          <a:noFill/>
          <a:ln>
            <a:noFill/>
          </a:ln>
        </p:spPr>
      </p:pic>
      <p:pic>
        <p:nvPicPr>
          <p:cNvPr id="424" name="Shape 424"/>
          <p:cNvPicPr preferRelativeResize="0"/>
          <p:nvPr/>
        </p:nvPicPr>
        <p:blipFill>
          <a:blip r:embed="rId5">
            <a:alphaModFix/>
          </a:blip>
          <a:stretch>
            <a:fillRect/>
          </a:stretch>
        </p:blipFill>
        <p:spPr>
          <a:xfrm>
            <a:off x="0" y="912200"/>
            <a:ext cx="4767238" cy="2870275"/>
          </a:xfrm>
          <a:prstGeom prst="rect">
            <a:avLst/>
          </a:prstGeom>
          <a:noFill/>
          <a:ln>
            <a:noFill/>
          </a:ln>
        </p:spPr>
      </p:pic>
      <p:pic>
        <p:nvPicPr>
          <p:cNvPr id="425" name="Shape 425"/>
          <p:cNvPicPr preferRelativeResize="0"/>
          <p:nvPr/>
        </p:nvPicPr>
        <p:blipFill>
          <a:blip r:embed="rId6">
            <a:alphaModFix/>
          </a:blip>
          <a:stretch>
            <a:fillRect/>
          </a:stretch>
        </p:blipFill>
        <p:spPr>
          <a:xfrm>
            <a:off x="4562475" y="912200"/>
            <a:ext cx="4767249" cy="2864314"/>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9" name="Shape 429"/>
        <p:cNvGrpSpPr/>
        <p:nvPr/>
      </p:nvGrpSpPr>
      <p:grpSpPr>
        <a:xfrm>
          <a:off x="0" y="0"/>
          <a:ext cx="0" cy="0"/>
          <a:chOff x="0" y="0"/>
          <a:chExt cx="0" cy="0"/>
        </a:xfrm>
      </p:grpSpPr>
      <p:sp>
        <p:nvSpPr>
          <p:cNvPr id="430" name="Shape 430"/>
          <p:cNvSpPr txBox="1"/>
          <p:nvPr>
            <p:ph type="title"/>
          </p:nvPr>
        </p:nvSpPr>
        <p:spPr>
          <a:xfrm>
            <a:off x="457200" y="3"/>
            <a:ext cx="8229600" cy="1044600"/>
          </a:xfrm>
          <a:prstGeom prst="rect">
            <a:avLst/>
          </a:prstGeom>
        </p:spPr>
        <p:txBody>
          <a:bodyPr anchorCtr="0" anchor="b" bIns="91425" lIns="91425" rIns="91425" tIns="91425">
            <a:noAutofit/>
          </a:bodyPr>
          <a:lstStyle/>
          <a:p>
            <a:pPr lvl="0">
              <a:spcBef>
                <a:spcPts val="0"/>
              </a:spcBef>
              <a:buNone/>
            </a:pPr>
            <a:r>
              <a:rPr lang="en"/>
              <a:t>研究質問2まとめ</a:t>
            </a:r>
          </a:p>
        </p:txBody>
      </p:sp>
      <p:sp>
        <p:nvSpPr>
          <p:cNvPr id="431" name="Shape 431"/>
          <p:cNvSpPr txBox="1"/>
          <p:nvPr>
            <p:ph idx="1" type="body"/>
          </p:nvPr>
        </p:nvSpPr>
        <p:spPr>
          <a:xfrm>
            <a:off x="376200" y="1044600"/>
            <a:ext cx="8391600" cy="3763200"/>
          </a:xfrm>
          <a:prstGeom prst="rect">
            <a:avLst/>
          </a:prstGeom>
        </p:spPr>
        <p:txBody>
          <a:bodyPr anchorCtr="0" anchor="t" bIns="91425" lIns="91425" rIns="91425" tIns="91425">
            <a:noAutofit/>
          </a:bodyPr>
          <a:lstStyle/>
          <a:p>
            <a:pPr indent="-381000" lvl="0" marL="457200" rtl="0">
              <a:lnSpc>
                <a:spcPct val="150000"/>
              </a:lnSpc>
              <a:spcBef>
                <a:spcPts val="0"/>
              </a:spcBef>
              <a:buClr>
                <a:srgbClr val="000000"/>
              </a:buClr>
              <a:buSzPct val="100000"/>
            </a:pPr>
            <a:r>
              <a:rPr lang="en" sz="2400"/>
              <a:t>アメリカ人の方が恋人にもっと頻繁に会うべきだと答えた。</a:t>
            </a:r>
          </a:p>
          <a:p>
            <a:pPr indent="-381000" lvl="0" marL="457200" rtl="0">
              <a:lnSpc>
                <a:spcPct val="150000"/>
              </a:lnSpc>
              <a:spcBef>
                <a:spcPts val="0"/>
              </a:spcBef>
              <a:buClr>
                <a:srgbClr val="000000"/>
              </a:buClr>
              <a:buSzPct val="100000"/>
            </a:pPr>
            <a:r>
              <a:rPr lang="en" sz="2400"/>
              <a:t>アメリカ人の方が交際相手とより多く連絡をとる傾向にある。</a:t>
            </a:r>
          </a:p>
          <a:p>
            <a:pPr indent="-381000" lvl="0" marL="457200" rtl="0">
              <a:lnSpc>
                <a:spcPct val="150000"/>
              </a:lnSpc>
              <a:spcBef>
                <a:spcPts val="0"/>
              </a:spcBef>
              <a:buClr>
                <a:srgbClr val="000000"/>
              </a:buClr>
              <a:buSzPct val="100000"/>
            </a:pPr>
            <a:r>
              <a:rPr lang="en" sz="2400"/>
              <a:t>日本人の学生はアメリカ人の学生と比べてやや早い段階での告白を好むが、先行文献より遅いことが分かった。</a:t>
            </a:r>
          </a:p>
          <a:p>
            <a:pPr indent="-381000" lvl="0" marL="457200">
              <a:lnSpc>
                <a:spcPct val="150000"/>
              </a:lnSpc>
              <a:spcBef>
                <a:spcPts val="0"/>
              </a:spcBef>
              <a:buClr>
                <a:srgbClr val="000000"/>
              </a:buClr>
              <a:buSzPct val="100000"/>
            </a:pPr>
            <a:r>
              <a:rPr lang="en" sz="2400"/>
              <a:t>告白は必要ないと答えた日本人の学生はアメリカ人の学生より多かった。</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研究の重要性</a:t>
            </a:r>
          </a:p>
        </p:txBody>
      </p:sp>
      <p:sp>
        <p:nvSpPr>
          <p:cNvPr id="221" name="Shape 221"/>
          <p:cNvSpPr txBox="1"/>
          <p:nvPr>
            <p:ph idx="1" type="body"/>
          </p:nvPr>
        </p:nvSpPr>
        <p:spPr>
          <a:xfrm>
            <a:off x="228600" y="1515600"/>
            <a:ext cx="8686800" cy="3627900"/>
          </a:xfrm>
          <a:prstGeom prst="rect">
            <a:avLst/>
          </a:prstGeom>
        </p:spPr>
        <p:txBody>
          <a:bodyPr anchorCtr="0" anchor="t" bIns="91425" lIns="91425" rIns="91425" tIns="91425">
            <a:noAutofit/>
          </a:bodyPr>
          <a:lstStyle/>
          <a:p>
            <a:pPr indent="-355600" lvl="0" marL="457200" rtl="0">
              <a:lnSpc>
                <a:spcPct val="150000"/>
              </a:lnSpc>
              <a:spcBef>
                <a:spcPts val="0"/>
              </a:spcBef>
              <a:buSzPct val="83333"/>
              <a:buChar char="●"/>
            </a:pPr>
            <a:r>
              <a:rPr lang="en" sz="2400"/>
              <a:t>日本社会における女性の役割に焦点をおいた授業ではじめて合コンについて知った。</a:t>
            </a:r>
          </a:p>
          <a:p>
            <a:pPr indent="-355600" lvl="0" marL="457200" rtl="0">
              <a:lnSpc>
                <a:spcPct val="150000"/>
              </a:lnSpc>
              <a:spcBef>
                <a:spcPts val="0"/>
              </a:spcBef>
              <a:buSzPct val="83333"/>
              <a:buChar char="●"/>
            </a:pPr>
            <a:r>
              <a:rPr lang="en" sz="2400"/>
              <a:t>その時から、日米間での恋愛事情に対する認識に違いがある事に気付いた。</a:t>
            </a:r>
          </a:p>
          <a:p>
            <a:pPr indent="-355600" lvl="0" marL="457200">
              <a:lnSpc>
                <a:spcPct val="150000"/>
              </a:lnSpc>
              <a:spcBef>
                <a:spcPts val="0"/>
              </a:spcBef>
              <a:buSzPct val="83333"/>
              <a:buChar char="●"/>
            </a:pPr>
            <a:r>
              <a:rPr lang="en" sz="2400"/>
              <a:t>恋愛の社会的価値を理解するために、大学生の日本とアメリカ独自の恋愛事情について明らかにしたいと思う。</a:t>
            </a:r>
            <a:br>
              <a:rPr lang="en" sz="2000"/>
            </a:br>
          </a:p>
        </p:txBody>
      </p:sp>
      <p:sp>
        <p:nvSpPr>
          <p:cNvPr id="222" name="Shape 222"/>
          <p:cNvSpPr txBox="1"/>
          <p:nvPr/>
        </p:nvSpPr>
        <p:spPr>
          <a:xfrm>
            <a:off x="3547500" y="1048900"/>
            <a:ext cx="2049000" cy="875100"/>
          </a:xfrm>
          <a:prstGeom prst="rect">
            <a:avLst/>
          </a:prstGeom>
          <a:noFill/>
          <a:ln>
            <a:noFill/>
          </a:ln>
        </p:spPr>
        <p:txBody>
          <a:bodyPr anchorCtr="0" anchor="t" bIns="91425" lIns="91425" rIns="91425" tIns="91425">
            <a:noAutofit/>
          </a:bodyPr>
          <a:lstStyle/>
          <a:p>
            <a:pPr lvl="0" algn="ctr">
              <a:spcBef>
                <a:spcPts val="0"/>
              </a:spcBef>
              <a:buNone/>
            </a:pPr>
            <a:r>
              <a:rPr b="1" lang="en" sz="2400">
                <a:latin typeface="Georgia"/>
                <a:ea typeface="Georgia"/>
                <a:cs typeface="Georgia"/>
                <a:sym typeface="Georgia"/>
              </a:rPr>
              <a:t>（</a:t>
            </a:r>
            <a:r>
              <a:rPr lang="en" sz="2400">
                <a:latin typeface="Georgia"/>
                <a:ea typeface="Georgia"/>
                <a:cs typeface="Georgia"/>
                <a:sym typeface="Georgia"/>
              </a:rPr>
              <a:t>リゼット</a:t>
            </a:r>
            <a:r>
              <a:rPr b="1" lang="en" sz="2400">
                <a:latin typeface="Georgia"/>
                <a:ea typeface="Georgia"/>
                <a:cs typeface="Georgia"/>
                <a:sym typeface="Georgia"/>
              </a:rPr>
              <a:t>）</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5" name="Shape 435"/>
        <p:cNvGrpSpPr/>
        <p:nvPr/>
      </p:nvGrpSpPr>
      <p:grpSpPr>
        <a:xfrm>
          <a:off x="0" y="0"/>
          <a:ext cx="0" cy="0"/>
          <a:chOff x="0" y="0"/>
          <a:chExt cx="0" cy="0"/>
        </a:xfrm>
      </p:grpSpPr>
      <p:sp>
        <p:nvSpPr>
          <p:cNvPr id="436" name="Shape 436"/>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研究質問３</a:t>
            </a:r>
          </a:p>
        </p:txBody>
      </p:sp>
      <p:sp>
        <p:nvSpPr>
          <p:cNvPr id="437" name="Shape 437"/>
          <p:cNvSpPr txBox="1"/>
          <p:nvPr>
            <p:ph idx="1" type="body"/>
          </p:nvPr>
        </p:nvSpPr>
        <p:spPr>
          <a:xfrm>
            <a:off x="457200" y="1297780"/>
            <a:ext cx="8229600" cy="3627900"/>
          </a:xfrm>
          <a:prstGeom prst="rect">
            <a:avLst/>
          </a:prstGeom>
        </p:spPr>
        <p:txBody>
          <a:bodyPr anchorCtr="0" anchor="t" bIns="91425" lIns="91425" rIns="91425" tIns="91425">
            <a:noAutofit/>
          </a:bodyPr>
          <a:lstStyle/>
          <a:p>
            <a:pPr lvl="0" algn="ctr">
              <a:lnSpc>
                <a:spcPct val="150000"/>
              </a:lnSpc>
              <a:spcBef>
                <a:spcPts val="0"/>
              </a:spcBef>
              <a:buClr>
                <a:schemeClr val="dk1"/>
              </a:buClr>
              <a:buSzPct val="45833"/>
              <a:buFont typeface="Arial"/>
              <a:buNone/>
            </a:pPr>
            <a:br>
              <a:rPr lang="en" sz="2400"/>
            </a:br>
            <a:r>
              <a:rPr lang="en" sz="3600"/>
              <a:t>恋愛関係を維持しようとする要因は何か。</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1" name="Shape 441"/>
        <p:cNvGrpSpPr/>
        <p:nvPr/>
      </p:nvGrpSpPr>
      <p:grpSpPr>
        <a:xfrm>
          <a:off x="0" y="0"/>
          <a:ext cx="0" cy="0"/>
          <a:chOff x="0" y="0"/>
          <a:chExt cx="0" cy="0"/>
        </a:xfrm>
      </p:grpSpPr>
      <p:sp>
        <p:nvSpPr>
          <p:cNvPr id="442" name="Shape 442"/>
          <p:cNvSpPr txBox="1"/>
          <p:nvPr>
            <p:ph type="title"/>
          </p:nvPr>
        </p:nvSpPr>
        <p:spPr>
          <a:xfrm>
            <a:off x="100" y="0"/>
            <a:ext cx="9144000" cy="970800"/>
          </a:xfrm>
          <a:prstGeom prst="rect">
            <a:avLst/>
          </a:prstGeom>
        </p:spPr>
        <p:txBody>
          <a:bodyPr anchorCtr="0" anchor="b" bIns="91425" lIns="91425" rIns="91425" tIns="91425">
            <a:noAutofit/>
          </a:bodyPr>
          <a:lstStyle/>
          <a:p>
            <a:pPr lvl="0" rtl="0">
              <a:lnSpc>
                <a:spcPct val="115000"/>
              </a:lnSpc>
              <a:spcBef>
                <a:spcPts val="0"/>
              </a:spcBef>
              <a:buNone/>
            </a:pPr>
            <a:r>
              <a:rPr lang="en" sz="2800">
                <a:solidFill>
                  <a:schemeClr val="dk1"/>
                </a:solidFill>
                <a:highlight>
                  <a:srgbClr val="FFFFFF"/>
                </a:highlight>
                <a:latin typeface="Arial"/>
                <a:ea typeface="Arial"/>
                <a:cs typeface="Arial"/>
                <a:sym typeface="Arial"/>
              </a:rPr>
              <a:t>「友人が良く思っていない人と恋愛関係を続けたくはない。」</a:t>
            </a:r>
          </a:p>
        </p:txBody>
      </p:sp>
      <p:sp>
        <p:nvSpPr>
          <p:cNvPr id="443" name="Shape 443"/>
          <p:cNvSpPr txBox="1"/>
          <p:nvPr>
            <p:ph idx="1" type="body"/>
          </p:nvPr>
        </p:nvSpPr>
        <p:spPr>
          <a:xfrm>
            <a:off x="457200" y="1297780"/>
            <a:ext cx="8229600" cy="3627900"/>
          </a:xfrm>
          <a:prstGeom prst="rect">
            <a:avLst/>
          </a:prstGeom>
        </p:spPr>
        <p:txBody>
          <a:bodyPr anchorCtr="0" anchor="t" bIns="91425" lIns="91425" rIns="91425" tIns="91425">
            <a:noAutofit/>
          </a:bodyPr>
          <a:lstStyle/>
          <a:p>
            <a:pPr lvl="0" rtl="0">
              <a:spcBef>
                <a:spcPts val="0"/>
              </a:spcBef>
              <a:buNone/>
            </a:pPr>
            <a:r>
              <a:t/>
            </a:r>
            <a:endParaRPr/>
          </a:p>
        </p:txBody>
      </p:sp>
      <p:sp>
        <p:nvSpPr>
          <p:cNvPr id="444" name="Shape 444"/>
          <p:cNvSpPr txBox="1"/>
          <p:nvPr/>
        </p:nvSpPr>
        <p:spPr>
          <a:xfrm>
            <a:off x="457200" y="4074575"/>
            <a:ext cx="8229600" cy="970800"/>
          </a:xfrm>
          <a:prstGeom prst="rect">
            <a:avLst/>
          </a:prstGeom>
          <a:noFill/>
          <a:ln>
            <a:noFill/>
          </a:ln>
        </p:spPr>
        <p:txBody>
          <a:bodyPr anchorCtr="0" anchor="t" bIns="91425" lIns="91425" rIns="91425" tIns="91425">
            <a:noAutofit/>
          </a:bodyPr>
          <a:lstStyle/>
          <a:p>
            <a:pPr lvl="0" rtl="0" algn="ctr">
              <a:lnSpc>
                <a:spcPct val="115000"/>
              </a:lnSpc>
              <a:spcBef>
                <a:spcPts val="0"/>
              </a:spcBef>
              <a:buClr>
                <a:schemeClr val="dk1"/>
              </a:buClr>
              <a:buSzPct val="61111"/>
              <a:buFont typeface="Arial"/>
              <a:buNone/>
            </a:pPr>
            <a:r>
              <a:rPr lang="en" sz="1800">
                <a:solidFill>
                  <a:schemeClr val="dk1"/>
                </a:solidFill>
                <a:highlight>
                  <a:srgbClr val="FFFFFF"/>
                </a:highlight>
              </a:rPr>
              <a:t>日米どちらの大学生も同じような反応を示したが、日本の大学生はアメリカの大学生に比べ、わずかだが、友人の意見をより優先しているようである。</a:t>
            </a:r>
          </a:p>
        </p:txBody>
      </p:sp>
      <p:pic>
        <p:nvPicPr>
          <p:cNvPr id="445" name="Shape 445"/>
          <p:cNvPicPr preferRelativeResize="0"/>
          <p:nvPr/>
        </p:nvPicPr>
        <p:blipFill>
          <a:blip r:embed="rId3">
            <a:alphaModFix/>
          </a:blip>
          <a:stretch>
            <a:fillRect/>
          </a:stretch>
        </p:blipFill>
        <p:spPr>
          <a:xfrm>
            <a:off x="3850399" y="1105512"/>
            <a:ext cx="5293592" cy="2932475"/>
          </a:xfrm>
          <a:prstGeom prst="rect">
            <a:avLst/>
          </a:prstGeom>
          <a:noFill/>
          <a:ln>
            <a:noFill/>
          </a:ln>
        </p:spPr>
      </p:pic>
      <p:pic>
        <p:nvPicPr>
          <p:cNvPr id="446" name="Shape 446"/>
          <p:cNvPicPr preferRelativeResize="0"/>
          <p:nvPr/>
        </p:nvPicPr>
        <p:blipFill>
          <a:blip r:embed="rId4">
            <a:alphaModFix/>
          </a:blip>
          <a:stretch>
            <a:fillRect/>
          </a:stretch>
        </p:blipFill>
        <p:spPr>
          <a:xfrm>
            <a:off x="-421300" y="1105521"/>
            <a:ext cx="5082040" cy="2932474"/>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0" name="Shape 450"/>
        <p:cNvGrpSpPr/>
        <p:nvPr/>
      </p:nvGrpSpPr>
      <p:grpSpPr>
        <a:xfrm>
          <a:off x="0" y="0"/>
          <a:ext cx="0" cy="0"/>
          <a:chOff x="0" y="0"/>
          <a:chExt cx="0" cy="0"/>
        </a:xfrm>
      </p:grpSpPr>
      <p:sp>
        <p:nvSpPr>
          <p:cNvPr id="451" name="Shape 451"/>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sz="3000">
                <a:solidFill>
                  <a:schemeClr val="dk1"/>
                </a:solidFill>
                <a:highlight>
                  <a:srgbClr val="FFFFFF"/>
                </a:highlight>
                <a:latin typeface="Arial"/>
                <a:ea typeface="Arial"/>
                <a:cs typeface="Arial"/>
                <a:sym typeface="Arial"/>
              </a:rPr>
              <a:t>「パートナーと恋愛関係になったら、その関係を維持するためにデートに行くのが重要だと思う。」</a:t>
            </a:r>
          </a:p>
        </p:txBody>
      </p:sp>
      <p:sp>
        <p:nvSpPr>
          <p:cNvPr id="452" name="Shape 452"/>
          <p:cNvSpPr txBox="1"/>
          <p:nvPr>
            <p:ph idx="1" type="body"/>
          </p:nvPr>
        </p:nvSpPr>
        <p:spPr>
          <a:xfrm>
            <a:off x="457200" y="1297780"/>
            <a:ext cx="8229600" cy="3627900"/>
          </a:xfrm>
          <a:prstGeom prst="rect">
            <a:avLst/>
          </a:prstGeom>
        </p:spPr>
        <p:txBody>
          <a:bodyPr anchorCtr="0" anchor="t" bIns="91425" lIns="91425" rIns="91425" tIns="91425">
            <a:noAutofit/>
          </a:bodyPr>
          <a:lstStyle/>
          <a:p>
            <a:pPr lvl="0">
              <a:spcBef>
                <a:spcPts val="0"/>
              </a:spcBef>
              <a:buNone/>
            </a:pPr>
            <a:r>
              <a:t/>
            </a:r>
            <a:endParaRPr/>
          </a:p>
        </p:txBody>
      </p:sp>
      <p:pic>
        <p:nvPicPr>
          <p:cNvPr id="453" name="Shape 453"/>
          <p:cNvPicPr preferRelativeResize="0"/>
          <p:nvPr/>
        </p:nvPicPr>
        <p:blipFill>
          <a:blip r:embed="rId3">
            <a:alphaModFix/>
          </a:blip>
          <a:stretch>
            <a:fillRect/>
          </a:stretch>
        </p:blipFill>
        <p:spPr>
          <a:xfrm>
            <a:off x="457200" y="1297775"/>
            <a:ext cx="4131824" cy="2810850"/>
          </a:xfrm>
          <a:prstGeom prst="rect">
            <a:avLst/>
          </a:prstGeom>
          <a:noFill/>
          <a:ln>
            <a:noFill/>
          </a:ln>
        </p:spPr>
      </p:pic>
      <p:pic>
        <p:nvPicPr>
          <p:cNvPr id="454" name="Shape 454"/>
          <p:cNvPicPr preferRelativeResize="0"/>
          <p:nvPr/>
        </p:nvPicPr>
        <p:blipFill>
          <a:blip r:embed="rId4">
            <a:alphaModFix/>
          </a:blip>
          <a:stretch>
            <a:fillRect/>
          </a:stretch>
        </p:blipFill>
        <p:spPr>
          <a:xfrm>
            <a:off x="4589024" y="1297775"/>
            <a:ext cx="4097774" cy="2810850"/>
          </a:xfrm>
          <a:prstGeom prst="rect">
            <a:avLst/>
          </a:prstGeom>
          <a:noFill/>
          <a:ln>
            <a:noFill/>
          </a:ln>
        </p:spPr>
      </p:pic>
      <p:sp>
        <p:nvSpPr>
          <p:cNvPr id="455" name="Shape 455"/>
          <p:cNvSpPr txBox="1"/>
          <p:nvPr/>
        </p:nvSpPr>
        <p:spPr>
          <a:xfrm>
            <a:off x="230850" y="4108625"/>
            <a:ext cx="8569500" cy="695700"/>
          </a:xfrm>
          <a:prstGeom prst="rect">
            <a:avLst/>
          </a:prstGeom>
          <a:noFill/>
          <a:ln>
            <a:noFill/>
          </a:ln>
        </p:spPr>
        <p:txBody>
          <a:bodyPr anchorCtr="0" anchor="t" bIns="91425" lIns="91425" rIns="91425" tIns="91425">
            <a:noAutofit/>
          </a:bodyPr>
          <a:lstStyle/>
          <a:p>
            <a:pPr lvl="0" algn="ctr">
              <a:spcBef>
                <a:spcPts val="0"/>
              </a:spcBef>
              <a:buNone/>
            </a:pPr>
            <a:r>
              <a:rPr lang="en" sz="1800">
                <a:solidFill>
                  <a:schemeClr val="dk1"/>
                </a:solidFill>
                <a:highlight>
                  <a:srgbClr val="FFFFFF"/>
                </a:highlight>
                <a:latin typeface="Calibri"/>
                <a:ea typeface="Calibri"/>
                <a:cs typeface="Calibri"/>
                <a:sym typeface="Calibri"/>
              </a:rPr>
              <a:t>アメリカ人の方が日本人よりも、家などで一緒に過ごすだけではなく、デートに出かけることが健全な関係にとって重要であると感じていたが、日米どちらの学生もそのように思っているようである。</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9" name="Shape 459"/>
        <p:cNvGrpSpPr/>
        <p:nvPr/>
      </p:nvGrpSpPr>
      <p:grpSpPr>
        <a:xfrm>
          <a:off x="0" y="0"/>
          <a:ext cx="0" cy="0"/>
          <a:chOff x="0" y="0"/>
          <a:chExt cx="0" cy="0"/>
        </a:xfrm>
      </p:grpSpPr>
      <p:pic>
        <p:nvPicPr>
          <p:cNvPr id="460" name="Shape 460"/>
          <p:cNvPicPr preferRelativeResize="0"/>
          <p:nvPr/>
        </p:nvPicPr>
        <p:blipFill>
          <a:blip r:embed="rId3">
            <a:alphaModFix/>
          </a:blip>
          <a:stretch>
            <a:fillRect/>
          </a:stretch>
        </p:blipFill>
        <p:spPr>
          <a:xfrm>
            <a:off x="-814950" y="-4270450"/>
            <a:ext cx="5808675" cy="3508824"/>
          </a:xfrm>
          <a:prstGeom prst="rect">
            <a:avLst/>
          </a:prstGeom>
          <a:noFill/>
          <a:ln>
            <a:noFill/>
          </a:ln>
        </p:spPr>
      </p:pic>
      <p:pic>
        <p:nvPicPr>
          <p:cNvPr id="461" name="Shape 461"/>
          <p:cNvPicPr preferRelativeResize="0"/>
          <p:nvPr/>
        </p:nvPicPr>
        <p:blipFill>
          <a:blip r:embed="rId4">
            <a:alphaModFix/>
          </a:blip>
          <a:stretch>
            <a:fillRect/>
          </a:stretch>
        </p:blipFill>
        <p:spPr>
          <a:xfrm>
            <a:off x="3256721" y="-4270450"/>
            <a:ext cx="5595152" cy="3508824"/>
          </a:xfrm>
          <a:prstGeom prst="rect">
            <a:avLst/>
          </a:prstGeom>
          <a:noFill/>
          <a:ln>
            <a:noFill/>
          </a:ln>
        </p:spPr>
      </p:pic>
      <p:sp>
        <p:nvSpPr>
          <p:cNvPr id="462" name="Shape 462"/>
          <p:cNvSpPr txBox="1"/>
          <p:nvPr/>
        </p:nvSpPr>
        <p:spPr>
          <a:xfrm>
            <a:off x="161250" y="4090925"/>
            <a:ext cx="8821500" cy="875100"/>
          </a:xfrm>
          <a:prstGeom prst="rect">
            <a:avLst/>
          </a:prstGeom>
          <a:noFill/>
          <a:ln>
            <a:noFill/>
          </a:ln>
        </p:spPr>
        <p:txBody>
          <a:bodyPr anchorCtr="0" anchor="t" bIns="91425" lIns="91425" rIns="91425" tIns="91425">
            <a:noAutofit/>
          </a:bodyPr>
          <a:lstStyle/>
          <a:p>
            <a:pPr lvl="0" rtl="0" algn="ctr">
              <a:lnSpc>
                <a:spcPct val="115000"/>
              </a:lnSpc>
              <a:spcBef>
                <a:spcPts val="0"/>
              </a:spcBef>
              <a:buNone/>
            </a:pPr>
            <a:r>
              <a:rPr lang="en" sz="2000">
                <a:latin typeface="Georgia"/>
                <a:ea typeface="Georgia"/>
                <a:cs typeface="Georgia"/>
                <a:sym typeface="Georgia"/>
              </a:rPr>
              <a:t>一般論に反して、真剣な交際を続けるために必要なこととして、日本人は親密な関係を選んだが、アメリカ人は共通の趣味を挙げた。</a:t>
            </a:r>
          </a:p>
        </p:txBody>
      </p:sp>
      <p:pic>
        <p:nvPicPr>
          <p:cNvPr id="463" name="Shape 463"/>
          <p:cNvPicPr preferRelativeResize="0"/>
          <p:nvPr/>
        </p:nvPicPr>
        <p:blipFill>
          <a:blip r:embed="rId5">
            <a:alphaModFix/>
          </a:blip>
          <a:stretch>
            <a:fillRect/>
          </a:stretch>
        </p:blipFill>
        <p:spPr>
          <a:xfrm>
            <a:off x="4487099" y="1029675"/>
            <a:ext cx="4760499" cy="2856299"/>
          </a:xfrm>
          <a:prstGeom prst="rect">
            <a:avLst/>
          </a:prstGeom>
          <a:noFill/>
          <a:ln>
            <a:noFill/>
          </a:ln>
        </p:spPr>
      </p:pic>
      <p:pic>
        <p:nvPicPr>
          <p:cNvPr id="464" name="Shape 464"/>
          <p:cNvPicPr preferRelativeResize="0"/>
          <p:nvPr/>
        </p:nvPicPr>
        <p:blipFill>
          <a:blip r:embed="rId6">
            <a:alphaModFix/>
          </a:blip>
          <a:stretch>
            <a:fillRect/>
          </a:stretch>
        </p:blipFill>
        <p:spPr>
          <a:xfrm>
            <a:off x="0" y="1029675"/>
            <a:ext cx="4760499" cy="2856299"/>
          </a:xfrm>
          <a:prstGeom prst="rect">
            <a:avLst/>
          </a:prstGeom>
          <a:noFill/>
          <a:ln>
            <a:noFill/>
          </a:ln>
        </p:spPr>
      </p:pic>
      <p:sp>
        <p:nvSpPr>
          <p:cNvPr id="465" name="Shape 465"/>
          <p:cNvSpPr txBox="1"/>
          <p:nvPr/>
        </p:nvSpPr>
        <p:spPr>
          <a:xfrm>
            <a:off x="1141500" y="209400"/>
            <a:ext cx="6861000" cy="875100"/>
          </a:xfrm>
          <a:prstGeom prst="rect">
            <a:avLst/>
          </a:prstGeom>
          <a:noFill/>
          <a:ln>
            <a:noFill/>
          </a:ln>
        </p:spPr>
        <p:txBody>
          <a:bodyPr anchorCtr="0" anchor="t" bIns="91425" lIns="91425" rIns="91425" tIns="91425">
            <a:noAutofit/>
          </a:bodyPr>
          <a:lstStyle/>
          <a:p>
            <a:pPr lvl="0" algn="ctr">
              <a:spcBef>
                <a:spcPts val="0"/>
              </a:spcBef>
              <a:buNone/>
            </a:pPr>
            <a:r>
              <a:rPr lang="en" sz="3600">
                <a:latin typeface="Georgia"/>
                <a:ea typeface="Georgia"/>
                <a:cs typeface="Georgia"/>
                <a:sym typeface="Georgia"/>
              </a:rPr>
              <a:t>恋愛関係を維持しようとする要因</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9" name="Shape 469"/>
        <p:cNvGrpSpPr/>
        <p:nvPr/>
      </p:nvGrpSpPr>
      <p:grpSpPr>
        <a:xfrm>
          <a:off x="0" y="0"/>
          <a:ext cx="0" cy="0"/>
          <a:chOff x="0" y="0"/>
          <a:chExt cx="0" cy="0"/>
        </a:xfrm>
      </p:grpSpPr>
      <p:pic>
        <p:nvPicPr>
          <p:cNvPr id="470" name="Shape 470"/>
          <p:cNvPicPr preferRelativeResize="0"/>
          <p:nvPr/>
        </p:nvPicPr>
        <p:blipFill rotWithShape="1">
          <a:blip r:embed="rId3">
            <a:alphaModFix/>
          </a:blip>
          <a:srcRect b="0" l="0" r="0" t="20597"/>
          <a:stretch/>
        </p:blipFill>
        <p:spPr>
          <a:xfrm>
            <a:off x="1142350" y="-3524275"/>
            <a:ext cx="6555450" cy="3133975"/>
          </a:xfrm>
          <a:prstGeom prst="rect">
            <a:avLst/>
          </a:prstGeom>
          <a:noFill/>
          <a:ln>
            <a:noFill/>
          </a:ln>
        </p:spPr>
      </p:pic>
      <p:pic>
        <p:nvPicPr>
          <p:cNvPr id="471" name="Shape 471"/>
          <p:cNvPicPr preferRelativeResize="0"/>
          <p:nvPr/>
        </p:nvPicPr>
        <p:blipFill>
          <a:blip r:embed="rId4">
            <a:alphaModFix/>
          </a:blip>
          <a:stretch>
            <a:fillRect/>
          </a:stretch>
        </p:blipFill>
        <p:spPr>
          <a:xfrm>
            <a:off x="1597075" y="679974"/>
            <a:ext cx="5645999" cy="3399374"/>
          </a:xfrm>
          <a:prstGeom prst="rect">
            <a:avLst/>
          </a:prstGeom>
          <a:noFill/>
          <a:ln>
            <a:noFill/>
          </a:ln>
        </p:spPr>
      </p:pic>
      <p:sp>
        <p:nvSpPr>
          <p:cNvPr id="472" name="Shape 472"/>
          <p:cNvSpPr txBox="1"/>
          <p:nvPr/>
        </p:nvSpPr>
        <p:spPr>
          <a:xfrm>
            <a:off x="508200" y="172800"/>
            <a:ext cx="8127600" cy="787500"/>
          </a:xfrm>
          <a:prstGeom prst="rect">
            <a:avLst/>
          </a:prstGeom>
          <a:noFill/>
          <a:ln>
            <a:noFill/>
          </a:ln>
        </p:spPr>
        <p:txBody>
          <a:bodyPr anchorCtr="0" anchor="t" bIns="91425" lIns="91425" rIns="91425" tIns="91425">
            <a:noAutofit/>
          </a:bodyPr>
          <a:lstStyle/>
          <a:p>
            <a:pPr lvl="0" rtl="0">
              <a:lnSpc>
                <a:spcPct val="100000"/>
              </a:lnSpc>
              <a:spcBef>
                <a:spcPts val="0"/>
              </a:spcBef>
              <a:buNone/>
            </a:pPr>
            <a:r>
              <a:rPr lang="en" sz="3000">
                <a:latin typeface="Georgia"/>
                <a:ea typeface="Georgia"/>
                <a:cs typeface="Georgia"/>
                <a:sym typeface="Georgia"/>
              </a:rPr>
              <a:t>真剣に付き合えるパートナーを見つけられる場所</a:t>
            </a:r>
          </a:p>
          <a:p>
            <a:pPr lvl="0">
              <a:lnSpc>
                <a:spcPct val="100000"/>
              </a:lnSpc>
              <a:spcBef>
                <a:spcPts val="0"/>
              </a:spcBef>
              <a:buNone/>
            </a:pPr>
            <a:r>
              <a:rPr lang="en" sz="3000">
                <a:latin typeface="Georgia"/>
                <a:ea typeface="Georgia"/>
                <a:cs typeface="Georgia"/>
                <a:sym typeface="Georgia"/>
              </a:rPr>
              <a:t>　　　　　　　　　　　　　　　　　　　　　　　　　　　　　　　</a:t>
            </a:r>
          </a:p>
        </p:txBody>
      </p:sp>
      <p:sp>
        <p:nvSpPr>
          <p:cNvPr id="473" name="Shape 473"/>
          <p:cNvSpPr txBox="1"/>
          <p:nvPr/>
        </p:nvSpPr>
        <p:spPr>
          <a:xfrm>
            <a:off x="92850" y="3946925"/>
            <a:ext cx="8958300" cy="1064700"/>
          </a:xfrm>
          <a:prstGeom prst="rect">
            <a:avLst/>
          </a:prstGeom>
          <a:noFill/>
          <a:ln>
            <a:noFill/>
          </a:ln>
        </p:spPr>
        <p:txBody>
          <a:bodyPr anchorCtr="0" anchor="t" bIns="91425" lIns="91425" rIns="91425" tIns="91425">
            <a:noAutofit/>
          </a:bodyPr>
          <a:lstStyle/>
          <a:p>
            <a:pPr lvl="0" algn="ctr">
              <a:lnSpc>
                <a:spcPct val="115000"/>
              </a:lnSpc>
              <a:spcBef>
                <a:spcPts val="0"/>
              </a:spcBef>
              <a:buNone/>
            </a:pPr>
            <a:r>
              <a:rPr lang="en" sz="2000">
                <a:latin typeface="Georgia"/>
                <a:ea typeface="Georgia"/>
                <a:cs typeface="Georgia"/>
                <a:sym typeface="Georgia"/>
              </a:rPr>
              <a:t>アメリカ人は様々な場所で恋愛関係が始まる可能性があると答えたが、日本人はアルバイト先や学校で出会いがあると思っているがオンラインでの出会いには非常に否定的である。</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7" name="Shape 477"/>
        <p:cNvGrpSpPr/>
        <p:nvPr/>
      </p:nvGrpSpPr>
      <p:grpSpPr>
        <a:xfrm>
          <a:off x="0" y="0"/>
          <a:ext cx="0" cy="0"/>
          <a:chOff x="0" y="0"/>
          <a:chExt cx="0" cy="0"/>
        </a:xfrm>
      </p:grpSpPr>
      <p:sp>
        <p:nvSpPr>
          <p:cNvPr id="478" name="Shape 478"/>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研究質問3まとめ</a:t>
            </a:r>
          </a:p>
        </p:txBody>
      </p:sp>
      <p:sp>
        <p:nvSpPr>
          <p:cNvPr id="479" name="Shape 479"/>
          <p:cNvSpPr txBox="1"/>
          <p:nvPr>
            <p:ph idx="1" type="body"/>
          </p:nvPr>
        </p:nvSpPr>
        <p:spPr>
          <a:xfrm>
            <a:off x="350250" y="1310850"/>
            <a:ext cx="8443500" cy="3627900"/>
          </a:xfrm>
          <a:prstGeom prst="rect">
            <a:avLst/>
          </a:prstGeom>
        </p:spPr>
        <p:txBody>
          <a:bodyPr anchorCtr="0" anchor="t" bIns="91425" lIns="91425" rIns="91425" tIns="91425">
            <a:noAutofit/>
          </a:bodyPr>
          <a:lstStyle/>
          <a:p>
            <a:pPr indent="-381000" lvl="0" marL="457200" rtl="0">
              <a:lnSpc>
                <a:spcPct val="115000"/>
              </a:lnSpc>
              <a:spcBef>
                <a:spcPts val="0"/>
              </a:spcBef>
              <a:buSzPct val="100000"/>
              <a:buChar char="●"/>
            </a:pPr>
            <a:r>
              <a:rPr lang="en" sz="2400"/>
              <a:t>両学生とも共通の趣味、外見、そして親密な関係を交際相手に求める。</a:t>
            </a:r>
          </a:p>
          <a:p>
            <a:pPr indent="-381000" lvl="0" marL="457200" rtl="0">
              <a:lnSpc>
                <a:spcPct val="115000"/>
              </a:lnSpc>
              <a:spcBef>
                <a:spcPts val="0"/>
              </a:spcBef>
              <a:buSzPct val="100000"/>
              <a:buChar char="●"/>
            </a:pPr>
            <a:r>
              <a:rPr lang="en" sz="2400"/>
              <a:t>日本人はアメリカ人より、外見と親密な関係を重要視した。</a:t>
            </a:r>
          </a:p>
          <a:p>
            <a:pPr indent="-381000" lvl="0" marL="457200" rtl="0">
              <a:lnSpc>
                <a:spcPct val="115000"/>
              </a:lnSpc>
              <a:spcBef>
                <a:spcPts val="0"/>
              </a:spcBef>
              <a:buSzPct val="100000"/>
              <a:buChar char="●"/>
            </a:pPr>
            <a:r>
              <a:rPr lang="en" sz="2400"/>
              <a:t>どちらの学生も真剣に付き合える交際相手を学校または友人を通じて知り合うことを好むが、日本人はアルバイト先を一番出会う可能性が高いと答えた。</a:t>
            </a:r>
          </a:p>
          <a:p>
            <a:pPr indent="-381000" lvl="0" marL="457200" rtl="0">
              <a:lnSpc>
                <a:spcPct val="115000"/>
              </a:lnSpc>
              <a:spcBef>
                <a:spcPts val="0"/>
              </a:spcBef>
              <a:buSzPct val="100000"/>
              <a:buChar char="●"/>
            </a:pPr>
            <a:r>
              <a:rPr lang="en" sz="2400"/>
              <a:t>日本人はオンラインデートやブラインドデートに抵抗があるのに対し、アメリカ人はあまり同僚と付き合わないと回答した。</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3" name="Shape 483"/>
        <p:cNvGrpSpPr/>
        <p:nvPr/>
      </p:nvGrpSpPr>
      <p:grpSpPr>
        <a:xfrm>
          <a:off x="0" y="0"/>
          <a:ext cx="0" cy="0"/>
          <a:chOff x="0" y="0"/>
          <a:chExt cx="0" cy="0"/>
        </a:xfrm>
      </p:grpSpPr>
      <p:sp>
        <p:nvSpPr>
          <p:cNvPr id="484" name="Shape 484"/>
          <p:cNvSpPr txBox="1"/>
          <p:nvPr>
            <p:ph type="title"/>
          </p:nvPr>
        </p:nvSpPr>
        <p:spPr>
          <a:xfrm>
            <a:off x="457200" y="3"/>
            <a:ext cx="8229600" cy="1044600"/>
          </a:xfrm>
          <a:prstGeom prst="rect">
            <a:avLst/>
          </a:prstGeom>
        </p:spPr>
        <p:txBody>
          <a:bodyPr anchorCtr="0" anchor="b" bIns="91425" lIns="91425" rIns="91425" tIns="91425">
            <a:noAutofit/>
          </a:bodyPr>
          <a:lstStyle/>
          <a:p>
            <a:pPr lvl="0" rtl="0">
              <a:spcBef>
                <a:spcPts val="0"/>
              </a:spcBef>
              <a:buNone/>
            </a:pPr>
            <a:r>
              <a:rPr lang="en"/>
              <a:t>結論と考察</a:t>
            </a:r>
          </a:p>
        </p:txBody>
      </p:sp>
      <p:sp>
        <p:nvSpPr>
          <p:cNvPr id="485" name="Shape 485"/>
          <p:cNvSpPr txBox="1"/>
          <p:nvPr>
            <p:ph idx="1" type="body"/>
          </p:nvPr>
        </p:nvSpPr>
        <p:spPr>
          <a:xfrm>
            <a:off x="0" y="1109025"/>
            <a:ext cx="9144000" cy="3803700"/>
          </a:xfrm>
          <a:prstGeom prst="rect">
            <a:avLst/>
          </a:prstGeom>
        </p:spPr>
        <p:txBody>
          <a:bodyPr anchorCtr="0" anchor="t" bIns="91425" lIns="91425" rIns="91425" tIns="91425">
            <a:noAutofit/>
          </a:bodyPr>
          <a:lstStyle/>
          <a:p>
            <a:pPr indent="-368300" lvl="0" marL="457200" rtl="0">
              <a:lnSpc>
                <a:spcPct val="115000"/>
              </a:lnSpc>
              <a:spcBef>
                <a:spcPts val="0"/>
              </a:spcBef>
              <a:buSzPct val="100000"/>
            </a:pPr>
            <a:r>
              <a:rPr lang="en" sz="2200"/>
              <a:t>付き合い始めるときに考える目標の相違</a:t>
            </a:r>
          </a:p>
          <a:p>
            <a:pPr indent="-368300" lvl="1" marL="914400" rtl="0">
              <a:lnSpc>
                <a:spcPct val="115000"/>
              </a:lnSpc>
              <a:spcBef>
                <a:spcPts val="0"/>
              </a:spcBef>
              <a:buSzPct val="100000"/>
            </a:pPr>
            <a:r>
              <a:rPr lang="en" sz="2200"/>
              <a:t>アメリカ人はパートナーを見つけることに焦点を置くのに対し、</a:t>
            </a:r>
            <a:r>
              <a:rPr lang="en" sz="2200">
                <a:solidFill>
                  <a:schemeClr val="dk1"/>
                </a:solidFill>
              </a:rPr>
              <a:t>日本人は長期的な関係を持つことに焦点を置いている</a:t>
            </a:r>
          </a:p>
          <a:p>
            <a:pPr indent="-368300" lvl="0" marL="457200" rtl="0">
              <a:lnSpc>
                <a:spcPct val="115000"/>
              </a:lnSpc>
              <a:spcBef>
                <a:spcPts val="0"/>
              </a:spcBef>
              <a:buSzPct val="100000"/>
            </a:pPr>
            <a:r>
              <a:rPr lang="en" sz="2200">
                <a:solidFill>
                  <a:schemeClr val="dk1"/>
                </a:solidFill>
              </a:rPr>
              <a:t>日本人は出会いに対して保守的</a:t>
            </a:r>
          </a:p>
          <a:p>
            <a:pPr indent="-368300" lvl="1" marL="914400" rtl="0">
              <a:lnSpc>
                <a:spcPct val="115000"/>
              </a:lnSpc>
              <a:spcBef>
                <a:spcPts val="0"/>
              </a:spcBef>
              <a:buClr>
                <a:schemeClr val="dk1"/>
              </a:buClr>
              <a:buSzPct val="100000"/>
            </a:pPr>
            <a:r>
              <a:rPr lang="en" sz="2200">
                <a:solidFill>
                  <a:schemeClr val="dk1"/>
                </a:solidFill>
              </a:rPr>
              <a:t>オンラインやカジュアルデートに対しては否定的</a:t>
            </a:r>
          </a:p>
          <a:p>
            <a:pPr indent="-368300" lvl="1" marL="914400" rtl="0">
              <a:lnSpc>
                <a:spcPct val="115000"/>
              </a:lnSpc>
              <a:spcBef>
                <a:spcPts val="0"/>
              </a:spcBef>
              <a:buClr>
                <a:schemeClr val="dk1"/>
              </a:buClr>
              <a:buSzPct val="100000"/>
            </a:pPr>
            <a:r>
              <a:rPr lang="en" sz="2200">
                <a:solidFill>
                  <a:schemeClr val="dk1"/>
                </a:solidFill>
              </a:rPr>
              <a:t>告白のタイミングがアメリカ人より早い</a:t>
            </a:r>
          </a:p>
          <a:p>
            <a:pPr indent="-368300" lvl="0" marL="457200" rtl="0">
              <a:lnSpc>
                <a:spcPct val="115000"/>
              </a:lnSpc>
              <a:spcBef>
                <a:spcPts val="480"/>
              </a:spcBef>
              <a:buSzPct val="100000"/>
            </a:pPr>
            <a:r>
              <a:rPr lang="en" sz="2200">
                <a:solidFill>
                  <a:schemeClr val="dk1"/>
                </a:solidFill>
              </a:rPr>
              <a:t>日本人は、恋愛関係を維持する理由として親密な関係を選んだ</a:t>
            </a:r>
          </a:p>
          <a:p>
            <a:pPr indent="-368300" lvl="1" marL="914400" rtl="0">
              <a:lnSpc>
                <a:spcPct val="115000"/>
              </a:lnSpc>
              <a:spcBef>
                <a:spcPts val="0"/>
              </a:spcBef>
              <a:buSzPct val="100000"/>
            </a:pPr>
            <a:r>
              <a:rPr lang="en" sz="2200"/>
              <a:t>長期的、真剣な交際をしたいという現われかもしれない</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9" name="Shape 489"/>
        <p:cNvGrpSpPr/>
        <p:nvPr/>
      </p:nvGrpSpPr>
      <p:grpSpPr>
        <a:xfrm>
          <a:off x="0" y="0"/>
          <a:ext cx="0" cy="0"/>
          <a:chOff x="0" y="0"/>
          <a:chExt cx="0" cy="0"/>
        </a:xfrm>
      </p:grpSpPr>
      <p:sp>
        <p:nvSpPr>
          <p:cNvPr id="490" name="Shape 490"/>
          <p:cNvSpPr txBox="1"/>
          <p:nvPr>
            <p:ph type="title"/>
          </p:nvPr>
        </p:nvSpPr>
        <p:spPr>
          <a:xfrm>
            <a:off x="0" y="155625"/>
            <a:ext cx="8948400" cy="1044600"/>
          </a:xfrm>
          <a:prstGeom prst="rect">
            <a:avLst/>
          </a:prstGeom>
        </p:spPr>
        <p:txBody>
          <a:bodyPr anchorCtr="0" anchor="b" bIns="91425" lIns="91425" rIns="91425" tIns="91425">
            <a:noAutofit/>
          </a:bodyPr>
          <a:lstStyle/>
          <a:p>
            <a:pPr lvl="0">
              <a:spcBef>
                <a:spcPts val="0"/>
              </a:spcBef>
              <a:buNone/>
            </a:pPr>
            <a:r>
              <a:rPr lang="en"/>
              <a:t>研究の限界点</a:t>
            </a:r>
          </a:p>
        </p:txBody>
      </p:sp>
      <p:sp>
        <p:nvSpPr>
          <p:cNvPr id="491" name="Shape 491"/>
          <p:cNvSpPr txBox="1"/>
          <p:nvPr>
            <p:ph idx="1" type="body"/>
          </p:nvPr>
        </p:nvSpPr>
        <p:spPr>
          <a:xfrm>
            <a:off x="118050" y="1200225"/>
            <a:ext cx="8907900" cy="3627900"/>
          </a:xfrm>
          <a:prstGeom prst="rect">
            <a:avLst/>
          </a:prstGeom>
        </p:spPr>
        <p:txBody>
          <a:bodyPr anchorCtr="0" anchor="t" bIns="91425" lIns="91425" rIns="91425" tIns="91425">
            <a:noAutofit/>
          </a:bodyPr>
          <a:lstStyle/>
          <a:p>
            <a:pPr indent="-368300" lvl="0" marL="457200" rtl="0">
              <a:lnSpc>
                <a:spcPct val="115000"/>
              </a:lnSpc>
              <a:spcBef>
                <a:spcPts val="0"/>
              </a:spcBef>
              <a:buSzPct val="100000"/>
            </a:pPr>
            <a:r>
              <a:rPr lang="en" sz="2200"/>
              <a:t>英語と日本語で、相互に対応する言葉の説明の難しさ</a:t>
            </a:r>
          </a:p>
          <a:p>
            <a:pPr indent="-368300" lvl="1" marL="914400" rtl="0">
              <a:lnSpc>
                <a:spcPct val="115000"/>
              </a:lnSpc>
              <a:spcBef>
                <a:spcPts val="0"/>
              </a:spcBef>
              <a:buSzPct val="100000"/>
            </a:pPr>
            <a:r>
              <a:rPr lang="en" sz="2200"/>
              <a:t>特に、よく知られた文化の概念を翻訳するとき</a:t>
            </a:r>
          </a:p>
          <a:p>
            <a:pPr indent="-368300" lvl="2" marL="1371600" rtl="0">
              <a:lnSpc>
                <a:spcPct val="115000"/>
              </a:lnSpc>
              <a:spcBef>
                <a:spcPts val="0"/>
              </a:spcBef>
              <a:buSzPct val="100000"/>
            </a:pPr>
            <a:r>
              <a:rPr lang="en" sz="2200"/>
              <a:t>ウチとソト、甘え、恋人の関係等</a:t>
            </a:r>
          </a:p>
          <a:p>
            <a:pPr indent="-368300" lvl="0" marL="457200" rtl="0">
              <a:lnSpc>
                <a:spcPct val="115000"/>
              </a:lnSpc>
              <a:spcBef>
                <a:spcPts val="0"/>
              </a:spcBef>
              <a:buSzPct val="100000"/>
            </a:pPr>
            <a:r>
              <a:rPr lang="en" sz="2200"/>
              <a:t>認識の違い</a:t>
            </a:r>
          </a:p>
          <a:p>
            <a:pPr indent="-368300" lvl="1" marL="914400" rtl="0">
              <a:lnSpc>
                <a:spcPct val="115000"/>
              </a:lnSpc>
              <a:spcBef>
                <a:spcPts val="0"/>
              </a:spcBef>
              <a:buSzPct val="100000"/>
            </a:pPr>
            <a:r>
              <a:rPr lang="en" sz="2200"/>
              <a:t>「好き」と「愛している」、「真剣な関係」と「結婚への意識」</a:t>
            </a:r>
          </a:p>
          <a:p>
            <a:pPr indent="-368300" lvl="0" marL="457200" rtl="0">
              <a:lnSpc>
                <a:spcPct val="115000"/>
              </a:lnSpc>
              <a:spcBef>
                <a:spcPts val="0"/>
              </a:spcBef>
              <a:buSzPct val="100000"/>
            </a:pPr>
            <a:r>
              <a:rPr lang="en" sz="2200"/>
              <a:t>日本人に関しては日本全国の学生の回答者が得られたが、アメリカ人はカリフォルニア州の学生がほとんどであった</a:t>
            </a:r>
          </a:p>
          <a:p>
            <a:pPr indent="-368300" lvl="0" marL="457200">
              <a:lnSpc>
                <a:spcPct val="115000"/>
              </a:lnSpc>
              <a:spcBef>
                <a:spcPts val="0"/>
              </a:spcBef>
              <a:buSzPct val="100000"/>
            </a:pPr>
            <a:r>
              <a:rPr lang="en" sz="2200"/>
              <a:t>多くの日本人回答者は海外経験があり、それが彼らの考え方に影響を及ぼしているかもしれない</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5" name="Shape 495"/>
        <p:cNvGrpSpPr/>
        <p:nvPr/>
      </p:nvGrpSpPr>
      <p:grpSpPr>
        <a:xfrm>
          <a:off x="0" y="0"/>
          <a:ext cx="0" cy="0"/>
          <a:chOff x="0" y="0"/>
          <a:chExt cx="0" cy="0"/>
        </a:xfrm>
      </p:grpSpPr>
      <p:sp>
        <p:nvSpPr>
          <p:cNvPr id="496" name="Shape 496"/>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Clr>
                <a:schemeClr val="dk1"/>
              </a:buClr>
              <a:buSzPct val="25000"/>
              <a:buFont typeface="Arial"/>
              <a:buNone/>
            </a:pPr>
            <a:r>
              <a:rPr lang="en">
                <a:solidFill>
                  <a:schemeClr val="dk1"/>
                </a:solidFill>
              </a:rPr>
              <a:t>将来の研究課題</a:t>
            </a:r>
          </a:p>
        </p:txBody>
      </p:sp>
      <p:sp>
        <p:nvSpPr>
          <p:cNvPr id="497" name="Shape 497"/>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81000" lvl="0" marL="457200" marR="0" rtl="0" algn="l">
              <a:lnSpc>
                <a:spcPct val="115000"/>
              </a:lnSpc>
              <a:spcBef>
                <a:spcPts val="600"/>
              </a:spcBef>
              <a:spcAft>
                <a:spcPts val="0"/>
              </a:spcAft>
              <a:buClr>
                <a:srgbClr val="000000"/>
              </a:buClr>
              <a:buSzPct val="80000"/>
              <a:buFont typeface="Georgia"/>
            </a:pPr>
            <a:r>
              <a:rPr lang="en"/>
              <a:t>留学経験がある大学生の恋愛事情の調査</a:t>
            </a:r>
          </a:p>
          <a:p>
            <a:pPr indent="-228600" lvl="1" marL="914400" marR="0" rtl="0" algn="l">
              <a:lnSpc>
                <a:spcPct val="115000"/>
              </a:lnSpc>
              <a:spcBef>
                <a:spcPts val="600"/>
              </a:spcBef>
              <a:spcAft>
                <a:spcPts val="0"/>
              </a:spcAft>
            </a:pPr>
            <a:r>
              <a:rPr lang="en"/>
              <a:t>文化的要素を含んだ映画などのメディアより、実際に外国に住むことの方が恋愛に対する考え方に影響する</a:t>
            </a:r>
          </a:p>
          <a:p>
            <a:pPr indent="-381000" lvl="0" marL="457200" marR="0" rtl="0" algn="l">
              <a:lnSpc>
                <a:spcPct val="115000"/>
              </a:lnSpc>
              <a:spcBef>
                <a:spcPts val="600"/>
              </a:spcBef>
              <a:spcAft>
                <a:spcPts val="0"/>
              </a:spcAft>
              <a:buClr>
                <a:srgbClr val="000000"/>
              </a:buClr>
              <a:buSzPct val="80000"/>
              <a:buFont typeface="Georgia"/>
            </a:pPr>
            <a:r>
              <a:rPr lang="en"/>
              <a:t>結婚につながる付き合いに対する調査</a:t>
            </a:r>
          </a:p>
          <a:p>
            <a:pPr indent="-381000" lvl="1" marL="914400" marR="0" rtl="0" algn="l">
              <a:lnSpc>
                <a:spcPct val="115000"/>
              </a:lnSpc>
              <a:spcBef>
                <a:spcPts val="600"/>
              </a:spcBef>
              <a:spcAft>
                <a:spcPts val="0"/>
              </a:spcAft>
              <a:buClr>
                <a:srgbClr val="000000"/>
              </a:buClr>
              <a:buSzPct val="100000"/>
              <a:buFont typeface="Georgia"/>
            </a:pPr>
            <a:r>
              <a:rPr lang="en"/>
              <a:t>もし日米の大学生の恋愛関係に結婚という共通の目標があれば、結婚までの彼らの行動や態度、考え方を容易に比較することができるだろう</a:t>
            </a:r>
            <a:br>
              <a:rPr lang="en"/>
            </a:b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1" name="Shape 501"/>
        <p:cNvGrpSpPr/>
        <p:nvPr/>
      </p:nvGrpSpPr>
      <p:grpSpPr>
        <a:xfrm>
          <a:off x="0" y="0"/>
          <a:ext cx="0" cy="0"/>
          <a:chOff x="0" y="0"/>
          <a:chExt cx="0" cy="0"/>
        </a:xfrm>
      </p:grpSpPr>
      <p:sp>
        <p:nvSpPr>
          <p:cNvPr id="502" name="Shape 502"/>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None/>
            </a:pPr>
            <a:r>
              <a:rPr lang="en"/>
              <a:t>調査文献</a:t>
            </a:r>
          </a:p>
        </p:txBody>
      </p:sp>
      <p:sp>
        <p:nvSpPr>
          <p:cNvPr id="503" name="Shape 503"/>
          <p:cNvSpPr txBox="1"/>
          <p:nvPr>
            <p:ph idx="1" type="body"/>
          </p:nvPr>
        </p:nvSpPr>
        <p:spPr>
          <a:xfrm>
            <a:off x="457200" y="1297780"/>
            <a:ext cx="8229600" cy="3627900"/>
          </a:xfrm>
          <a:prstGeom prst="rect">
            <a:avLst/>
          </a:prstGeom>
        </p:spPr>
        <p:txBody>
          <a:bodyPr anchorCtr="0" anchor="t" bIns="91425" lIns="91425" rIns="91425" tIns="91425">
            <a:noAutofit/>
          </a:bodyPr>
          <a:lstStyle/>
          <a:p>
            <a:pPr lvl="0" rtl="0">
              <a:lnSpc>
                <a:spcPct val="115000"/>
              </a:lnSpc>
              <a:spcBef>
                <a:spcPts val="0"/>
              </a:spcBef>
              <a:buClr>
                <a:schemeClr val="dk1"/>
              </a:buClr>
              <a:buSzPct val="78571"/>
              <a:buFont typeface="Arial"/>
              <a:buNone/>
            </a:pPr>
            <a:r>
              <a:rPr lang="en" sz="1400"/>
              <a:t>Bogle, K. (2008). Hooking up sex, dating, and relationships on campus. New York: New York</a:t>
            </a:r>
            <a:br>
              <a:rPr lang="en" sz="1400"/>
            </a:br>
            <a:r>
              <a:rPr lang="en" sz="1400"/>
              <a:t>	University Press.</a:t>
            </a:r>
          </a:p>
          <a:p>
            <a:pPr lvl="0" rtl="0">
              <a:lnSpc>
                <a:spcPct val="115000"/>
              </a:lnSpc>
              <a:spcBef>
                <a:spcPts val="0"/>
              </a:spcBef>
              <a:buClr>
                <a:schemeClr val="dk1"/>
              </a:buClr>
              <a:buSzPct val="78571"/>
              <a:buFont typeface="Arial"/>
              <a:buNone/>
            </a:pPr>
            <a:r>
              <a:rPr lang="en" sz="1400"/>
              <a:t>Turner, J. (2003). Dating and Sexuality in America : A Reference Handbook. Santa Barbara, Calif: </a:t>
            </a:r>
            <a:br>
              <a:rPr lang="en" sz="1400"/>
            </a:br>
            <a:r>
              <a:rPr lang="en" sz="1400"/>
              <a:t>	ABC-CLIO.</a:t>
            </a:r>
          </a:p>
          <a:p>
            <a:pPr lvl="0" rtl="0">
              <a:lnSpc>
                <a:spcPct val="115000"/>
              </a:lnSpc>
              <a:spcBef>
                <a:spcPts val="0"/>
              </a:spcBef>
              <a:buClr>
                <a:schemeClr val="dk1"/>
              </a:buClr>
              <a:buSzPct val="78571"/>
              <a:buFont typeface="Arial"/>
              <a:buNone/>
            </a:pPr>
            <a:r>
              <a:rPr lang="en" sz="1400"/>
              <a:t>Hatfield, E. , &amp; Rapson, R. (1996). Love and Sex : Cross-cultural Perspectives. Boston: Allyn and </a:t>
            </a:r>
            <a:br>
              <a:rPr lang="en" sz="1400"/>
            </a:br>
            <a:r>
              <a:rPr lang="en" sz="1400"/>
              <a:t>	Bacon.</a:t>
            </a:r>
          </a:p>
          <a:p>
            <a:pPr lvl="0" rtl="0">
              <a:lnSpc>
                <a:spcPct val="115000"/>
              </a:lnSpc>
              <a:spcBef>
                <a:spcPts val="0"/>
              </a:spcBef>
              <a:buClr>
                <a:schemeClr val="dk1"/>
              </a:buClr>
              <a:buSzPct val="78571"/>
              <a:buFont typeface="Arial"/>
              <a:buNone/>
            </a:pPr>
            <a:r>
              <a:rPr lang="en" sz="1400"/>
              <a:t>“Courtship, Japanese-Style | Monterey Bay.” Accessed October 14, 2015.</a:t>
            </a:r>
            <a:r>
              <a:rPr lang="en" sz="1400" u="sng">
                <a:solidFill>
                  <a:schemeClr val="hlink"/>
                </a:solidFill>
                <a:hlinkClick r:id="rId3"/>
              </a:rPr>
              <a:t> </a:t>
            </a:r>
          </a:p>
          <a:p>
            <a:pPr lvl="0" rtl="0">
              <a:lnSpc>
                <a:spcPct val="115000"/>
              </a:lnSpc>
              <a:spcBef>
                <a:spcPts val="0"/>
              </a:spcBef>
              <a:buClr>
                <a:schemeClr val="dk1"/>
              </a:buClr>
              <a:buSzPct val="78571"/>
              <a:buFont typeface="Arial"/>
              <a:buNone/>
            </a:pPr>
            <a:r>
              <a:rPr lang="en" sz="1400"/>
              <a:t>“Cross-Cultural Reliability and Validity of the Revised Conflict Tactics Scales: A Study of University </a:t>
            </a:r>
            <a:br>
              <a:rPr lang="en" sz="1400"/>
            </a:br>
            <a:r>
              <a:rPr lang="en" sz="1400"/>
              <a:t>	Student Dating Couples in 17 Nations | Monterey Bay.” Accessed October 14, 2015.</a:t>
            </a:r>
            <a:r>
              <a:rPr lang="en" sz="1400" u="sng">
                <a:solidFill>
                  <a:schemeClr val="hlink"/>
                </a:solidFill>
                <a:hlinkClick r:id="rId4"/>
              </a:rPr>
              <a:t> </a:t>
            </a:r>
            <a:br>
              <a:rPr lang="en" sz="1400" u="sng">
                <a:solidFill>
                  <a:schemeClr val="hlink"/>
                </a:solidFill>
                <a:hlinkClick r:id="rId5"/>
              </a:rPr>
            </a:br>
          </a:p>
          <a:p>
            <a:pPr lvl="0" rtl="0">
              <a:spcBef>
                <a:spcPts val="0"/>
              </a:spcBef>
              <a:buClr>
                <a:schemeClr val="dk1"/>
              </a:buClr>
              <a:buSzPct val="78571"/>
              <a:buFont typeface="Arial"/>
              <a:buNone/>
            </a:pPr>
            <a:r>
              <a:t/>
            </a:r>
            <a:endParaRPr sz="1400">
              <a:solidFill>
                <a:schemeClr val="dk1"/>
              </a:solidFill>
            </a:endParaRPr>
          </a:p>
          <a:p>
            <a:pPr indent="2597150" lvl="0" rtl="0">
              <a:lnSpc>
                <a:spcPct val="115000"/>
              </a:lnSpc>
              <a:spcBef>
                <a:spcPts val="0"/>
              </a:spcBef>
              <a:buClr>
                <a:schemeClr val="dk1"/>
              </a:buClr>
              <a:buSzPct val="78571"/>
              <a:buFont typeface="Arial"/>
              <a:buNone/>
            </a:pPr>
            <a:r>
              <a:t/>
            </a:r>
            <a:endParaRPr sz="1400">
              <a:solidFill>
                <a:schemeClr val="dk1"/>
              </a:solidFill>
            </a:endParaRPr>
          </a:p>
          <a:p>
            <a:pPr lvl="0" rtl="0">
              <a:lnSpc>
                <a:spcPct val="115000"/>
              </a:lnSpc>
              <a:spcBef>
                <a:spcPts val="0"/>
              </a:spcBef>
              <a:spcAft>
                <a:spcPts val="1000"/>
              </a:spcAft>
              <a:buClr>
                <a:schemeClr val="dk1"/>
              </a:buClr>
              <a:buSzPct val="78571"/>
              <a:buFont typeface="Arial"/>
              <a:buNone/>
            </a:pPr>
            <a:r>
              <a:t/>
            </a:r>
            <a:endParaRPr sz="1400">
              <a:solidFill>
                <a:srgbClr val="333333"/>
              </a:solidFill>
              <a:highlight>
                <a:srgbClr val="F0F0F0"/>
              </a:highlight>
            </a:endParaRPr>
          </a:p>
          <a:p>
            <a:pPr lvl="0" rtl="0">
              <a:lnSpc>
                <a:spcPct val="115000"/>
              </a:lnSpc>
              <a:spcBef>
                <a:spcPts val="0"/>
              </a:spcBef>
              <a:buClr>
                <a:schemeClr val="dk1"/>
              </a:buClr>
              <a:buSzPct val="110000"/>
              <a:buFont typeface="Arial"/>
              <a:buNone/>
            </a:pPr>
            <a:r>
              <a:t/>
            </a:r>
            <a:endParaRPr sz="1000">
              <a:solidFill>
                <a:srgbClr val="333333"/>
              </a:solidFill>
              <a:highlight>
                <a:srgbClr val="F0F0F0"/>
              </a:highlight>
              <a:latin typeface="Arial"/>
              <a:ea typeface="Arial"/>
              <a:cs typeface="Arial"/>
              <a:sym typeface="Arial"/>
            </a:endParaRPr>
          </a:p>
          <a:p>
            <a:pPr lvl="0" rtl="0">
              <a:spcBef>
                <a:spcPts val="0"/>
              </a:spcBef>
              <a:buNone/>
            </a:pPr>
            <a:r>
              <a:t/>
            </a:r>
            <a:endParaRPr sz="1000">
              <a:solidFill>
                <a:srgbClr val="333333"/>
              </a:solidFill>
              <a:highlight>
                <a:srgbClr val="F0F0F0"/>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研究の重要性</a:t>
            </a:r>
          </a:p>
        </p:txBody>
      </p:sp>
      <p:sp>
        <p:nvSpPr>
          <p:cNvPr id="228" name="Shape 228"/>
          <p:cNvSpPr txBox="1"/>
          <p:nvPr>
            <p:ph idx="1" type="body"/>
          </p:nvPr>
        </p:nvSpPr>
        <p:spPr>
          <a:xfrm>
            <a:off x="457200" y="1391805"/>
            <a:ext cx="8229600" cy="3627900"/>
          </a:xfrm>
          <a:prstGeom prst="rect">
            <a:avLst/>
          </a:prstGeom>
        </p:spPr>
        <p:txBody>
          <a:bodyPr anchorCtr="0" anchor="t" bIns="91425" lIns="91425" rIns="91425" tIns="91425">
            <a:noAutofit/>
          </a:bodyPr>
          <a:lstStyle/>
          <a:p>
            <a:pPr indent="-228600" lvl="0" marL="457200" rtl="0">
              <a:lnSpc>
                <a:spcPct val="150000"/>
              </a:lnSpc>
              <a:spcBef>
                <a:spcPts val="0"/>
              </a:spcBef>
            </a:pPr>
            <a:r>
              <a:rPr lang="en" sz="2400"/>
              <a:t>国際恋愛を経験しており、日本で留学していた時に文化の違いが、私たちの関係にどう影響するか良く聞かれた。</a:t>
            </a:r>
          </a:p>
          <a:p>
            <a:pPr indent="-228600" lvl="0" marL="457200">
              <a:lnSpc>
                <a:spcPct val="150000"/>
              </a:lnSpc>
              <a:spcBef>
                <a:spcPts val="0"/>
              </a:spcBef>
            </a:pPr>
            <a:r>
              <a:rPr lang="en" sz="2400"/>
              <a:t>文化摩擦を避けるためにも、日本とアメリカの恋愛事情の文化について更に理解できるようになりたいと思う。</a:t>
            </a:r>
            <a:br>
              <a:rPr lang="en"/>
            </a:br>
          </a:p>
        </p:txBody>
      </p:sp>
      <p:sp>
        <p:nvSpPr>
          <p:cNvPr id="229" name="Shape 229"/>
          <p:cNvSpPr txBox="1"/>
          <p:nvPr/>
        </p:nvSpPr>
        <p:spPr>
          <a:xfrm>
            <a:off x="3833400" y="1033175"/>
            <a:ext cx="1477200" cy="875100"/>
          </a:xfrm>
          <a:prstGeom prst="rect">
            <a:avLst/>
          </a:prstGeom>
          <a:noFill/>
          <a:ln>
            <a:noFill/>
          </a:ln>
        </p:spPr>
        <p:txBody>
          <a:bodyPr anchorCtr="0" anchor="t" bIns="91425" lIns="91425" rIns="91425" tIns="91425">
            <a:noAutofit/>
          </a:bodyPr>
          <a:lstStyle/>
          <a:p>
            <a:pPr lvl="0" algn="ctr">
              <a:spcBef>
                <a:spcPts val="0"/>
              </a:spcBef>
              <a:buNone/>
            </a:pPr>
            <a:r>
              <a:rPr lang="en" sz="2400">
                <a:latin typeface="Georgia"/>
                <a:ea typeface="Georgia"/>
                <a:cs typeface="Georgia"/>
                <a:sym typeface="Georgia"/>
              </a:rPr>
              <a:t>(</a:t>
            </a:r>
            <a:r>
              <a:rPr lang="en" sz="2400">
                <a:latin typeface="Georgia"/>
                <a:ea typeface="Georgia"/>
                <a:cs typeface="Georgia"/>
                <a:sym typeface="Georgia"/>
              </a:rPr>
              <a:t>アディ)</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7" name="Shape 507"/>
        <p:cNvGrpSpPr/>
        <p:nvPr/>
      </p:nvGrpSpPr>
      <p:grpSpPr>
        <a:xfrm>
          <a:off x="0" y="0"/>
          <a:ext cx="0" cy="0"/>
          <a:chOff x="0" y="0"/>
          <a:chExt cx="0" cy="0"/>
        </a:xfrm>
      </p:grpSpPr>
      <p:sp>
        <p:nvSpPr>
          <p:cNvPr id="508" name="Shape 508"/>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Clr>
                <a:schemeClr val="dk1"/>
              </a:buClr>
              <a:buSzPct val="25000"/>
              <a:buFont typeface="Arial"/>
              <a:buNone/>
            </a:pPr>
            <a:r>
              <a:rPr lang="en"/>
              <a:t>調査文献</a:t>
            </a:r>
          </a:p>
        </p:txBody>
      </p:sp>
      <p:sp>
        <p:nvSpPr>
          <p:cNvPr id="509" name="Shape 509"/>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74650" lvl="0" rtl="0">
              <a:lnSpc>
                <a:spcPct val="115000"/>
              </a:lnSpc>
              <a:spcBef>
                <a:spcPts val="0"/>
              </a:spcBef>
              <a:buClr>
                <a:schemeClr val="dk1"/>
              </a:buClr>
              <a:buSzPct val="78571"/>
              <a:buFont typeface="Arial"/>
              <a:buNone/>
            </a:pPr>
            <a:r>
              <a:rPr lang="en" sz="1400"/>
              <a:t>“Dating and Sexuality in America : A Reference Handbook | Monterey Bay.” Accessed October 14, 2015.</a:t>
            </a:r>
          </a:p>
          <a:p>
            <a:pPr indent="-374650" lvl="0" rtl="0">
              <a:lnSpc>
                <a:spcPct val="115000"/>
              </a:lnSpc>
              <a:spcBef>
                <a:spcPts val="0"/>
              </a:spcBef>
              <a:buClr>
                <a:schemeClr val="dk1"/>
              </a:buClr>
              <a:buSzPct val="78571"/>
              <a:buFont typeface="Arial"/>
              <a:buNone/>
            </a:pPr>
            <a:r>
              <a:rPr lang="en" sz="1400"/>
              <a:t>“Dating, Mating, and Marriage | Monterey Bay.” Accessed October 14, 2015.</a:t>
            </a:r>
            <a:r>
              <a:rPr lang="en" sz="1400">
                <a:hlinkClick r:id="rId3"/>
              </a:rPr>
              <a:t> </a:t>
            </a:r>
          </a:p>
          <a:p>
            <a:pPr indent="-374650" lvl="0" rtl="0">
              <a:lnSpc>
                <a:spcPct val="115000"/>
              </a:lnSpc>
              <a:spcBef>
                <a:spcPts val="0"/>
              </a:spcBef>
              <a:buClr>
                <a:schemeClr val="dk1"/>
              </a:buClr>
              <a:buSzPct val="78571"/>
              <a:buFont typeface="Arial"/>
              <a:buNone/>
            </a:pPr>
            <a:r>
              <a:rPr lang="en" sz="1400"/>
              <a:t>“Hooking Up : Sex, Dating, and Relationships on Campus | Monterey Bay.” Accessed October 14, 2015.</a:t>
            </a:r>
            <a:r>
              <a:rPr lang="en" sz="1400">
                <a:hlinkClick r:id="rId4"/>
              </a:rPr>
              <a:t> </a:t>
            </a:r>
          </a:p>
          <a:p>
            <a:pPr indent="-374650" lvl="0" rtl="0">
              <a:lnSpc>
                <a:spcPct val="115000"/>
              </a:lnSpc>
              <a:spcBef>
                <a:spcPts val="0"/>
              </a:spcBef>
              <a:buClr>
                <a:schemeClr val="dk1"/>
              </a:buClr>
              <a:buSzPct val="78571"/>
              <a:buFont typeface="Arial"/>
              <a:buNone/>
            </a:pPr>
            <a:r>
              <a:rPr lang="en" sz="1400"/>
              <a:t>Ishida, Hiroshi. “The Transition to Adulthood among Japanese Youths: Understanding Courtship in Japan.” </a:t>
            </a:r>
            <a:r>
              <a:rPr i="1" lang="en" sz="1400"/>
              <a:t>Annals of the American Academy of Political &amp; Social Science</a:t>
            </a:r>
            <a:r>
              <a:rPr lang="en" sz="1400"/>
              <a:t> 646, no. 1 (March 2013): 86–106. doi:10.1177/0002716212465589.</a:t>
            </a:r>
          </a:p>
          <a:p>
            <a:pPr indent="-374650" lvl="0" rtl="0">
              <a:lnSpc>
                <a:spcPct val="115000"/>
              </a:lnSpc>
              <a:spcBef>
                <a:spcPts val="0"/>
              </a:spcBef>
              <a:buClr>
                <a:schemeClr val="dk1"/>
              </a:buClr>
              <a:buSzPct val="78571"/>
              <a:buFont typeface="Arial"/>
              <a:buNone/>
            </a:pPr>
            <a:r>
              <a:rPr lang="en" sz="1400"/>
              <a:t>Kito, Mie. “Self-Disclosure in Romantic Relationships and Friendships Among American and Japanese College Students.” </a:t>
            </a:r>
            <a:r>
              <a:rPr i="1" lang="en" sz="1400"/>
              <a:t>The Journal of Social Psychology</a:t>
            </a:r>
            <a:r>
              <a:rPr lang="en" sz="1400"/>
              <a:t> 145, no. 2 (April 1, 2005): 127–40. doi:10.3200/SOCP.145.2.127-140.</a:t>
            </a:r>
          </a:p>
          <a:p>
            <a:pPr indent="2597150" lvl="0" rtl="0">
              <a:lnSpc>
                <a:spcPct val="115000"/>
              </a:lnSpc>
              <a:spcBef>
                <a:spcPts val="0"/>
              </a:spcBef>
              <a:buClr>
                <a:schemeClr val="dk1"/>
              </a:buClr>
              <a:buSzPct val="78571"/>
              <a:buFont typeface="Arial"/>
              <a:buNone/>
            </a:pPr>
            <a:r>
              <a:t/>
            </a:r>
            <a:endParaRPr sz="1400">
              <a:solidFill>
                <a:schemeClr val="dk1"/>
              </a:solidFill>
            </a:endParaRPr>
          </a:p>
          <a:p>
            <a:pPr lvl="0" rtl="0">
              <a:spcBef>
                <a:spcPts val="0"/>
              </a:spcBef>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3" name="Shape 513"/>
        <p:cNvGrpSpPr/>
        <p:nvPr/>
      </p:nvGrpSpPr>
      <p:grpSpPr>
        <a:xfrm>
          <a:off x="0" y="0"/>
          <a:ext cx="0" cy="0"/>
          <a:chOff x="0" y="0"/>
          <a:chExt cx="0" cy="0"/>
        </a:xfrm>
      </p:grpSpPr>
      <p:sp>
        <p:nvSpPr>
          <p:cNvPr id="514" name="Shape 514"/>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Clr>
                <a:schemeClr val="dk1"/>
              </a:buClr>
              <a:buSzPct val="25000"/>
              <a:buFont typeface="Arial"/>
              <a:buNone/>
            </a:pPr>
            <a:r>
              <a:rPr lang="en"/>
              <a:t>調査文献</a:t>
            </a:r>
          </a:p>
        </p:txBody>
      </p:sp>
      <p:sp>
        <p:nvSpPr>
          <p:cNvPr id="515" name="Shape 515"/>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304800" lvl="0" rtl="0">
              <a:lnSpc>
                <a:spcPct val="115000"/>
              </a:lnSpc>
              <a:spcBef>
                <a:spcPts val="0"/>
              </a:spcBef>
              <a:buNone/>
            </a:pPr>
            <a:r>
              <a:rPr lang="en" sz="1400"/>
              <a:t>Lesure-Lester, G. Evelyn. “Dating Competence, Social Assertion and Social Anxiety among College Students.” </a:t>
            </a:r>
            <a:r>
              <a:rPr i="1" lang="en" sz="1400"/>
              <a:t>College Student Journal</a:t>
            </a:r>
            <a:r>
              <a:rPr lang="en" sz="1400"/>
              <a:t> 35, no. 2 (June 1, 2001): 317.</a:t>
            </a:r>
          </a:p>
          <a:p>
            <a:pPr indent="-304800" lvl="0" rtl="0">
              <a:lnSpc>
                <a:spcPct val="115000"/>
              </a:lnSpc>
              <a:spcBef>
                <a:spcPts val="0"/>
              </a:spcBef>
              <a:buNone/>
            </a:pPr>
            <a:r>
              <a:rPr lang="en" sz="1400"/>
              <a:t>Letcher, Amber1 amber.letcher@sdstate.edu, and Jasmin2 Carmona. “Friends with Benefits: Dating Practices of Rural High School and College Students.” </a:t>
            </a:r>
            <a:r>
              <a:rPr i="1" lang="en" sz="1400"/>
              <a:t>Journal of Community Health</a:t>
            </a:r>
            <a:r>
              <a:rPr lang="en" sz="1400"/>
              <a:t> 40, no. 3 (June 2015): 522–29. doi:10.1007/s10900-014-9966-z.</a:t>
            </a:r>
          </a:p>
          <a:p>
            <a:pPr indent="-304800" lvl="0" rtl="0">
              <a:lnSpc>
                <a:spcPct val="115000"/>
              </a:lnSpc>
              <a:spcBef>
                <a:spcPts val="0"/>
              </a:spcBef>
              <a:buNone/>
            </a:pPr>
            <a:r>
              <a:rPr lang="en" sz="1400"/>
              <a:t>“You Are Cordially Invited to Weddings : Dating &amp; Love Customs of Cultures Worldwide, Including Royalty | Monterey Bay.” Accessed October 14, 2015.</a:t>
            </a:r>
            <a:r>
              <a:rPr lang="en" sz="1400">
                <a:hlinkClick r:id="rId3"/>
              </a:rPr>
              <a:t> </a:t>
            </a:r>
            <a:r>
              <a:rPr lang="en" sz="1400" u="sng">
                <a:hlinkClick r:id="rId4"/>
              </a:rPr>
              <a:t>http://xerxes.calstate.edu/monterey/books/record?id=49303</a:t>
            </a:r>
            <a:r>
              <a:rPr lang="en" sz="1400"/>
              <a:t>.</a:t>
            </a:r>
          </a:p>
          <a:p>
            <a:pPr lvl="0" rtl="0">
              <a:spcBef>
                <a:spcPts val="0"/>
              </a:spcBef>
              <a:buNone/>
            </a:pPr>
            <a:r>
              <a:t/>
            </a:r>
            <a:endParaRPr/>
          </a:p>
          <a:p>
            <a:pPr indent="2667000" lvl="0" rtl="0">
              <a:lnSpc>
                <a:spcPct val="115000"/>
              </a:lnSpc>
              <a:spcBef>
                <a:spcPts val="0"/>
              </a:spcBef>
              <a:buNone/>
            </a:pPr>
            <a:r>
              <a:t/>
            </a:r>
            <a:endParaRPr sz="1400">
              <a:solidFill>
                <a:schemeClr val="dk1"/>
              </a:solidFill>
            </a:endParaRPr>
          </a:p>
          <a:p>
            <a:pPr lvl="0" rtl="0">
              <a:spcBef>
                <a:spcPts val="0"/>
              </a:spcBef>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9" name="Shape 519"/>
        <p:cNvGrpSpPr/>
        <p:nvPr/>
      </p:nvGrpSpPr>
      <p:grpSpPr>
        <a:xfrm>
          <a:off x="0" y="0"/>
          <a:ext cx="0" cy="0"/>
          <a:chOff x="0" y="0"/>
          <a:chExt cx="0" cy="0"/>
        </a:xfrm>
      </p:grpSpPr>
      <p:sp>
        <p:nvSpPr>
          <p:cNvPr id="520" name="Shape 520"/>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感謝の意</a:t>
            </a:r>
          </a:p>
        </p:txBody>
      </p:sp>
      <p:sp>
        <p:nvSpPr>
          <p:cNvPr id="521" name="Shape 521"/>
          <p:cNvSpPr txBox="1"/>
          <p:nvPr>
            <p:ph idx="1" type="body"/>
          </p:nvPr>
        </p:nvSpPr>
        <p:spPr>
          <a:xfrm>
            <a:off x="457200" y="1297780"/>
            <a:ext cx="8229600" cy="3627900"/>
          </a:xfrm>
          <a:prstGeom prst="rect">
            <a:avLst/>
          </a:prstGeom>
        </p:spPr>
        <p:txBody>
          <a:bodyPr anchorCtr="0" anchor="t" bIns="91425" lIns="91425" rIns="91425" tIns="91425">
            <a:noAutofit/>
          </a:bodyPr>
          <a:lstStyle/>
          <a:p>
            <a:pPr indent="-228600" lvl="0" marL="457200" rtl="0">
              <a:lnSpc>
                <a:spcPct val="115000"/>
              </a:lnSpc>
              <a:spcBef>
                <a:spcPts val="0"/>
              </a:spcBef>
            </a:pPr>
            <a:r>
              <a:rPr lang="en"/>
              <a:t>齋藤先生</a:t>
            </a:r>
          </a:p>
          <a:p>
            <a:pPr indent="-228600" lvl="0" marL="457200" rtl="0">
              <a:lnSpc>
                <a:spcPct val="115000"/>
              </a:lnSpc>
              <a:spcBef>
                <a:spcPts val="0"/>
              </a:spcBef>
            </a:pPr>
            <a:r>
              <a:rPr lang="en"/>
              <a:t>関根先生</a:t>
            </a:r>
          </a:p>
          <a:p>
            <a:pPr indent="-228600" lvl="0" marL="457200" rtl="0">
              <a:lnSpc>
                <a:spcPct val="115000"/>
              </a:lnSpc>
              <a:spcBef>
                <a:spcPts val="0"/>
              </a:spcBef>
            </a:pPr>
            <a:r>
              <a:rPr lang="en"/>
              <a:t>家族と友達</a:t>
            </a:r>
          </a:p>
          <a:p>
            <a:pPr indent="-228600" lvl="0" marL="457200">
              <a:lnSpc>
                <a:spcPct val="115000"/>
              </a:lnSpc>
              <a:spcBef>
                <a:spcPts val="0"/>
              </a:spcBef>
            </a:pPr>
            <a:r>
              <a:rPr lang="en"/>
              <a:t>キャップストーンの同級生</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457200" y="155628"/>
            <a:ext cx="8229600" cy="1044600"/>
          </a:xfrm>
          <a:prstGeom prst="rect">
            <a:avLst/>
          </a:prstGeom>
        </p:spPr>
        <p:txBody>
          <a:bodyPr anchorCtr="0" anchor="b" bIns="91425" lIns="91425" rIns="91425" tIns="91425">
            <a:noAutofit/>
          </a:bodyPr>
          <a:lstStyle/>
          <a:p>
            <a:pPr lvl="0">
              <a:spcBef>
                <a:spcPts val="0"/>
              </a:spcBef>
              <a:buNone/>
            </a:pPr>
            <a:r>
              <a:rPr lang="en"/>
              <a:t>研究質問</a:t>
            </a:r>
          </a:p>
        </p:txBody>
      </p:sp>
      <p:sp>
        <p:nvSpPr>
          <p:cNvPr id="235" name="Shape 235"/>
          <p:cNvSpPr txBox="1"/>
          <p:nvPr>
            <p:ph idx="1" type="body"/>
          </p:nvPr>
        </p:nvSpPr>
        <p:spPr>
          <a:xfrm>
            <a:off x="227700" y="1258700"/>
            <a:ext cx="8688600" cy="3627900"/>
          </a:xfrm>
          <a:prstGeom prst="rect">
            <a:avLst/>
          </a:prstGeom>
        </p:spPr>
        <p:txBody>
          <a:bodyPr anchorCtr="0" anchor="t" bIns="91425" lIns="91425" rIns="91425" tIns="91425">
            <a:noAutofit/>
          </a:bodyPr>
          <a:lstStyle/>
          <a:p>
            <a:pPr indent="-228600" lvl="0" marL="457200" rtl="0">
              <a:lnSpc>
                <a:spcPct val="150000"/>
              </a:lnSpc>
              <a:spcBef>
                <a:spcPts val="0"/>
              </a:spcBef>
              <a:buAutoNum type="arabicPeriod"/>
            </a:pPr>
            <a:r>
              <a:rPr lang="en" sz="2400"/>
              <a:t>日本とアメリカの大学生が恋愛をする上で、それぞれどのような認識の違いがパートナー間にあるか。そして、その認識の違いがどのように彼らに影響しているか。</a:t>
            </a:r>
          </a:p>
          <a:p>
            <a:pPr indent="-228600" lvl="0" marL="457200" rtl="0">
              <a:lnSpc>
                <a:spcPct val="150000"/>
              </a:lnSpc>
              <a:spcBef>
                <a:spcPts val="0"/>
              </a:spcBef>
              <a:buAutoNum type="arabicPeriod"/>
            </a:pPr>
            <a:r>
              <a:rPr lang="en" sz="2400"/>
              <a:t>日本人とアメリカ人の大学生の間で、恋愛と勉強に対する姿勢について、どのような違いがあるのか。</a:t>
            </a:r>
          </a:p>
          <a:p>
            <a:pPr indent="-228600" lvl="0" marL="457200" rtl="0">
              <a:lnSpc>
                <a:spcPct val="150000"/>
              </a:lnSpc>
              <a:spcBef>
                <a:spcPts val="0"/>
              </a:spcBef>
              <a:buAutoNum type="arabicPeriod"/>
            </a:pPr>
            <a:r>
              <a:rPr lang="en" sz="2400"/>
              <a:t>恋愛関係を続けようとする要因は何か。</a:t>
            </a:r>
            <a:br>
              <a:rPr lang="en"/>
            </a:b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ph type="title"/>
          </p:nvPr>
        </p:nvSpPr>
        <p:spPr>
          <a:xfrm>
            <a:off x="457200" y="77503"/>
            <a:ext cx="8229600" cy="1044600"/>
          </a:xfrm>
          <a:prstGeom prst="rect">
            <a:avLst/>
          </a:prstGeom>
        </p:spPr>
        <p:txBody>
          <a:bodyPr anchorCtr="0" anchor="b" bIns="91425" lIns="91425" rIns="91425" tIns="91425">
            <a:noAutofit/>
          </a:bodyPr>
          <a:lstStyle/>
          <a:p>
            <a:pPr lvl="0">
              <a:spcBef>
                <a:spcPts val="0"/>
              </a:spcBef>
              <a:buNone/>
            </a:pPr>
            <a:r>
              <a:rPr lang="en"/>
              <a:t>研究背景</a:t>
            </a:r>
          </a:p>
        </p:txBody>
      </p:sp>
      <p:sp>
        <p:nvSpPr>
          <p:cNvPr id="241" name="Shape 241"/>
          <p:cNvSpPr txBox="1"/>
          <p:nvPr>
            <p:ph idx="1" type="body"/>
          </p:nvPr>
        </p:nvSpPr>
        <p:spPr>
          <a:xfrm>
            <a:off x="457200" y="980999"/>
            <a:ext cx="8229600" cy="4162500"/>
          </a:xfrm>
          <a:prstGeom prst="rect">
            <a:avLst/>
          </a:prstGeom>
        </p:spPr>
        <p:txBody>
          <a:bodyPr anchorCtr="0" anchor="t" bIns="91425" lIns="91425" rIns="91425" tIns="91425">
            <a:noAutofit/>
          </a:bodyPr>
          <a:lstStyle/>
          <a:p>
            <a:pPr indent="-381000" lvl="0" marL="457200" rtl="0">
              <a:lnSpc>
                <a:spcPct val="150000"/>
              </a:lnSpc>
              <a:spcBef>
                <a:spcPts val="0"/>
              </a:spcBef>
              <a:buSzPct val="100000"/>
            </a:pPr>
            <a:r>
              <a:rPr lang="en" sz="2400"/>
              <a:t>恋愛の価値観</a:t>
            </a:r>
          </a:p>
          <a:p>
            <a:pPr indent="-381000" lvl="0" marL="457200" rtl="0">
              <a:lnSpc>
                <a:spcPct val="150000"/>
              </a:lnSpc>
              <a:spcBef>
                <a:spcPts val="0"/>
              </a:spcBef>
              <a:buSzPct val="100000"/>
            </a:pPr>
            <a:r>
              <a:rPr lang="en" sz="2400"/>
              <a:t>恋愛の６種類</a:t>
            </a:r>
          </a:p>
          <a:p>
            <a:pPr indent="-381000" lvl="0" marL="457200" rtl="0">
              <a:lnSpc>
                <a:spcPct val="150000"/>
              </a:lnSpc>
              <a:spcBef>
                <a:spcPts val="0"/>
              </a:spcBef>
              <a:buSzPct val="100000"/>
            </a:pPr>
            <a:r>
              <a:rPr lang="en" sz="2400"/>
              <a:t>男女間の恋愛関係</a:t>
            </a:r>
          </a:p>
          <a:p>
            <a:pPr indent="-381000" lvl="0" marL="457200" rtl="0">
              <a:lnSpc>
                <a:spcPct val="150000"/>
              </a:lnSpc>
              <a:spcBef>
                <a:spcPts val="0"/>
              </a:spcBef>
              <a:buSzPct val="100000"/>
            </a:pPr>
            <a:r>
              <a:rPr lang="en" sz="2400"/>
              <a:t>日米における恋愛関係</a:t>
            </a:r>
          </a:p>
          <a:p>
            <a:pPr indent="-228600" lvl="1" marL="914400" rtl="0">
              <a:lnSpc>
                <a:spcPct val="150000"/>
              </a:lnSpc>
              <a:spcBef>
                <a:spcPts val="0"/>
              </a:spcBef>
            </a:pPr>
            <a:r>
              <a:rPr lang="en"/>
              <a:t>「好き」と「愛している」の違い</a:t>
            </a:r>
          </a:p>
          <a:p>
            <a:pPr indent="-381000" lvl="0" marL="457200" rtl="0">
              <a:lnSpc>
                <a:spcPct val="150000"/>
              </a:lnSpc>
              <a:spcBef>
                <a:spcPts val="0"/>
              </a:spcBef>
              <a:buSzPct val="100000"/>
            </a:pPr>
            <a:r>
              <a:rPr lang="en" sz="2400"/>
              <a:t>社会的影響</a:t>
            </a:r>
          </a:p>
          <a:p>
            <a:pPr indent="-381000" lvl="0" marL="457200" rtl="0">
              <a:lnSpc>
                <a:spcPct val="150000"/>
              </a:lnSpc>
              <a:spcBef>
                <a:spcPts val="0"/>
              </a:spcBef>
              <a:buSzPct val="100000"/>
            </a:pPr>
            <a:r>
              <a:rPr lang="en" sz="2400"/>
              <a:t>学校と恋愛</a:t>
            </a:r>
          </a:p>
          <a:p>
            <a:pPr lvl="0" rtl="0">
              <a:lnSpc>
                <a:spcPct val="115000"/>
              </a:lnSpc>
              <a:spcBef>
                <a:spcPts val="0"/>
              </a:spcBef>
              <a:buNone/>
            </a:pPr>
            <a:r>
              <a:t/>
            </a:r>
            <a:endParaRPr sz="2400">
              <a:solidFill>
                <a:srgbClr val="434343"/>
              </a:solidFill>
            </a:endParaRPr>
          </a:p>
          <a:p>
            <a:pPr indent="0" lvl="0" mar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ph type="title"/>
          </p:nvPr>
        </p:nvSpPr>
        <p:spPr>
          <a:xfrm>
            <a:off x="457200" y="155628"/>
            <a:ext cx="8229600" cy="1044600"/>
          </a:xfrm>
          <a:prstGeom prst="rect">
            <a:avLst/>
          </a:prstGeom>
        </p:spPr>
        <p:txBody>
          <a:bodyPr anchorCtr="0" anchor="b" bIns="91425" lIns="91425" rIns="91425" tIns="91425">
            <a:noAutofit/>
          </a:bodyPr>
          <a:lstStyle/>
          <a:p>
            <a:pPr lvl="0" rtl="0">
              <a:spcBef>
                <a:spcPts val="0"/>
              </a:spcBef>
              <a:buNone/>
            </a:pPr>
            <a:r>
              <a:rPr lang="en"/>
              <a:t>恋愛の価値観</a:t>
            </a:r>
          </a:p>
        </p:txBody>
      </p:sp>
      <p:sp>
        <p:nvSpPr>
          <p:cNvPr id="247" name="Shape 247"/>
          <p:cNvSpPr txBox="1"/>
          <p:nvPr>
            <p:ph idx="1" type="body"/>
          </p:nvPr>
        </p:nvSpPr>
        <p:spPr>
          <a:xfrm>
            <a:off x="535650" y="1200225"/>
            <a:ext cx="8072700" cy="3627900"/>
          </a:xfrm>
          <a:prstGeom prst="rect">
            <a:avLst/>
          </a:prstGeom>
        </p:spPr>
        <p:txBody>
          <a:bodyPr anchorCtr="0" anchor="t" bIns="91425" lIns="91425" rIns="91425" tIns="91425">
            <a:noAutofit/>
          </a:bodyPr>
          <a:lstStyle/>
          <a:p>
            <a:pPr indent="-381000" lvl="0" marL="457200" rtl="0">
              <a:lnSpc>
                <a:spcPct val="115000"/>
              </a:lnSpc>
              <a:spcBef>
                <a:spcPts val="0"/>
              </a:spcBef>
              <a:buSzPct val="100000"/>
            </a:pPr>
            <a:r>
              <a:rPr lang="en" sz="2400"/>
              <a:t>外部の価値観</a:t>
            </a:r>
          </a:p>
          <a:p>
            <a:pPr indent="-228600" lvl="1" marL="1371600" rtl="0">
              <a:lnSpc>
                <a:spcPct val="115000"/>
              </a:lnSpc>
              <a:spcBef>
                <a:spcPts val="0"/>
              </a:spcBef>
            </a:pPr>
            <a:r>
              <a:rPr lang="en">
                <a:solidFill>
                  <a:schemeClr val="dk1"/>
                </a:solidFill>
              </a:rPr>
              <a:t>していいこととやってはいけないことの基準</a:t>
            </a:r>
          </a:p>
          <a:p>
            <a:pPr indent="-228600" lvl="1" marL="1371600" rtl="0">
              <a:lnSpc>
                <a:spcPct val="115000"/>
              </a:lnSpc>
              <a:spcBef>
                <a:spcPts val="0"/>
              </a:spcBef>
            </a:pPr>
            <a:r>
              <a:rPr lang="en"/>
              <a:t>実用的な応用</a:t>
            </a:r>
          </a:p>
          <a:p>
            <a:pPr indent="0" lvl="0" marL="0" rtl="0">
              <a:lnSpc>
                <a:spcPct val="115000"/>
              </a:lnSpc>
              <a:spcBef>
                <a:spcPts val="0"/>
              </a:spcBef>
              <a:buNone/>
            </a:pPr>
            <a:r>
              <a:rPr lang="en" sz="2400"/>
              <a:t>例:</a:t>
            </a:r>
            <a:r>
              <a:rPr lang="en" sz="2400">
                <a:solidFill>
                  <a:schemeClr val="dk1"/>
                </a:solidFill>
              </a:rPr>
              <a:t>社会では女性が性的に活発なことを否定的に見る。</a:t>
            </a:r>
          </a:p>
          <a:p>
            <a:pPr indent="-381000" lvl="0" marL="457200" rtl="0">
              <a:lnSpc>
                <a:spcPct val="115000"/>
              </a:lnSpc>
              <a:spcBef>
                <a:spcPts val="0"/>
              </a:spcBef>
              <a:buSzPct val="100000"/>
            </a:pPr>
            <a:r>
              <a:rPr lang="en" sz="2400"/>
              <a:t>内部の価値観</a:t>
            </a:r>
          </a:p>
          <a:p>
            <a:pPr indent="-228600" lvl="1" marL="1371600" rtl="0">
              <a:lnSpc>
                <a:spcPct val="115000"/>
              </a:lnSpc>
              <a:spcBef>
                <a:spcPts val="0"/>
              </a:spcBef>
            </a:pPr>
            <a:r>
              <a:rPr lang="en"/>
              <a:t>個人の体験や日常行動による価値観</a:t>
            </a:r>
          </a:p>
          <a:p>
            <a:pPr indent="0" lvl="0" marL="0" rtl="0">
              <a:lnSpc>
                <a:spcPct val="115000"/>
              </a:lnSpc>
              <a:spcBef>
                <a:spcPts val="0"/>
              </a:spcBef>
              <a:buNone/>
            </a:pPr>
            <a:r>
              <a:rPr lang="en" sz="2400"/>
              <a:t>例: </a:t>
            </a:r>
            <a:r>
              <a:rPr lang="en" sz="2400">
                <a:solidFill>
                  <a:schemeClr val="dk1"/>
                </a:solidFill>
              </a:rPr>
              <a:t>セックスに興味がない女性は、否定的で堅物の人とみなされる傾向にある。</a:t>
            </a:r>
          </a:p>
          <a:p>
            <a:pPr indent="0" lvl="0" marL="5943600" rtl="0">
              <a:lnSpc>
                <a:spcPct val="115000"/>
              </a:lnSpc>
              <a:spcBef>
                <a:spcPts val="0"/>
              </a:spcBef>
              <a:buNone/>
            </a:pPr>
            <a:r>
              <a:t/>
            </a:r>
            <a:endParaRPr sz="1800"/>
          </a:p>
          <a:p>
            <a:pPr indent="0" lvl="0" marL="0" rtl="0">
              <a:lnSpc>
                <a:spcPct val="115000"/>
              </a:lnSpc>
              <a:spcBef>
                <a:spcPts val="0"/>
              </a:spcBef>
              <a:buNone/>
            </a:pPr>
            <a:r>
              <a:t/>
            </a:r>
            <a:endParaRPr sz="1800"/>
          </a:p>
          <a:p>
            <a:pPr lvl="0" rtl="0">
              <a:spcBef>
                <a:spcPts val="0"/>
              </a:spcBef>
              <a:buNone/>
            </a:pPr>
            <a:r>
              <a:t/>
            </a:r>
            <a:endParaRPr/>
          </a:p>
        </p:txBody>
      </p:sp>
      <p:sp>
        <p:nvSpPr>
          <p:cNvPr id="248" name="Shape 248"/>
          <p:cNvSpPr txBox="1"/>
          <p:nvPr/>
        </p:nvSpPr>
        <p:spPr>
          <a:xfrm>
            <a:off x="7300500" y="4628100"/>
            <a:ext cx="1843500" cy="5154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a:t>
            </a:r>
            <a:r>
              <a:rPr lang="en" sz="1800">
                <a:latin typeface="Georgia"/>
                <a:ea typeface="Georgia"/>
                <a:cs typeface="Georgia"/>
                <a:sym typeface="Georgia"/>
              </a:rPr>
              <a:t>Turner, 2013)</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type="title"/>
          </p:nvPr>
        </p:nvSpPr>
        <p:spPr>
          <a:xfrm>
            <a:off x="855600" y="91375"/>
            <a:ext cx="7432800" cy="843000"/>
          </a:xfrm>
          <a:prstGeom prst="rect">
            <a:avLst/>
          </a:prstGeom>
        </p:spPr>
        <p:txBody>
          <a:bodyPr anchorCtr="0" anchor="b" bIns="91425" lIns="91425" rIns="91425" tIns="91425">
            <a:noAutofit/>
          </a:bodyPr>
          <a:lstStyle/>
          <a:p>
            <a:pPr lvl="0" algn="ctr">
              <a:spcBef>
                <a:spcPts val="0"/>
              </a:spcBef>
              <a:buNone/>
            </a:pPr>
            <a:r>
              <a:rPr lang="en"/>
              <a:t>恋愛の6種類</a:t>
            </a:r>
          </a:p>
        </p:txBody>
      </p:sp>
      <p:sp>
        <p:nvSpPr>
          <p:cNvPr id="254" name="Shape 254"/>
          <p:cNvSpPr txBox="1"/>
          <p:nvPr>
            <p:ph idx="1" type="body"/>
          </p:nvPr>
        </p:nvSpPr>
        <p:spPr>
          <a:xfrm>
            <a:off x="385700" y="3002375"/>
            <a:ext cx="4188000" cy="1839000"/>
          </a:xfrm>
          <a:prstGeom prst="rect">
            <a:avLst/>
          </a:prstGeom>
        </p:spPr>
        <p:txBody>
          <a:bodyPr anchorCtr="0" anchor="t" bIns="91425" lIns="91425" rIns="91425" tIns="91425">
            <a:noAutofit/>
          </a:bodyPr>
          <a:lstStyle/>
          <a:p>
            <a:pPr lvl="0" algn="ctr">
              <a:spcBef>
                <a:spcPts val="0"/>
              </a:spcBef>
              <a:buNone/>
            </a:pPr>
            <a:r>
              <a:rPr lang="en" sz="2000"/>
              <a:t>基本のタイプ </a:t>
            </a:r>
          </a:p>
          <a:p>
            <a:pPr lvl="0">
              <a:spcBef>
                <a:spcPts val="0"/>
              </a:spcBef>
              <a:buNone/>
            </a:pPr>
            <a:r>
              <a:rPr lang="en" sz="2000"/>
              <a:t>1.	エロス（美への愛） </a:t>
            </a:r>
          </a:p>
          <a:p>
            <a:pPr lvl="0">
              <a:spcBef>
                <a:spcPts val="0"/>
              </a:spcBef>
              <a:buNone/>
            </a:pPr>
            <a:r>
              <a:rPr lang="en" sz="2000"/>
              <a:t>2.	ストルゲ（友愛的な愛） </a:t>
            </a:r>
          </a:p>
          <a:p>
            <a:pPr lvl="0">
              <a:spcBef>
                <a:spcPts val="0"/>
              </a:spcBef>
              <a:buNone/>
            </a:pPr>
            <a:r>
              <a:rPr lang="en" sz="2000"/>
              <a:t>3.	ルダス（遊びの愛）</a:t>
            </a:r>
          </a:p>
          <a:p>
            <a:pPr lvl="0">
              <a:spcBef>
                <a:spcPts val="0"/>
              </a:spcBef>
              <a:buNone/>
            </a:pPr>
            <a:r>
              <a:t/>
            </a:r>
            <a:endParaRPr sz="2000">
              <a:solidFill>
                <a:schemeClr val="dk1"/>
              </a:solidFill>
              <a:latin typeface="Arial"/>
              <a:ea typeface="Arial"/>
              <a:cs typeface="Arial"/>
              <a:sym typeface="Arial"/>
            </a:endParaRPr>
          </a:p>
        </p:txBody>
      </p:sp>
      <p:sp>
        <p:nvSpPr>
          <p:cNvPr id="255" name="Shape 255"/>
          <p:cNvSpPr txBox="1"/>
          <p:nvPr>
            <p:ph idx="2" type="body"/>
          </p:nvPr>
        </p:nvSpPr>
        <p:spPr>
          <a:xfrm>
            <a:off x="4391400" y="3002375"/>
            <a:ext cx="3776100" cy="1984800"/>
          </a:xfrm>
          <a:prstGeom prst="rect">
            <a:avLst/>
          </a:prstGeom>
        </p:spPr>
        <p:txBody>
          <a:bodyPr anchorCtr="0" anchor="t" bIns="91425" lIns="91425" rIns="91425" tIns="91425">
            <a:noAutofit/>
          </a:bodyPr>
          <a:lstStyle/>
          <a:p>
            <a:pPr lvl="0" rtl="0" algn="ctr">
              <a:spcBef>
                <a:spcPts val="0"/>
              </a:spcBef>
              <a:buNone/>
            </a:pPr>
            <a:r>
              <a:rPr lang="en" sz="2000"/>
              <a:t>複合型のタイプ</a:t>
            </a:r>
          </a:p>
          <a:p>
            <a:pPr lvl="0">
              <a:spcBef>
                <a:spcPts val="0"/>
              </a:spcBef>
              <a:buNone/>
            </a:pPr>
            <a:r>
              <a:rPr lang="en" sz="2000"/>
              <a:t>4.	マニア（狂信的な恋愛）</a:t>
            </a:r>
          </a:p>
          <a:p>
            <a:pPr lvl="0">
              <a:spcBef>
                <a:spcPts val="0"/>
              </a:spcBef>
              <a:buNone/>
            </a:pPr>
            <a:r>
              <a:rPr lang="en" sz="2000"/>
              <a:t>5.	プラグマ（実利的な恋愛）</a:t>
            </a:r>
          </a:p>
          <a:p>
            <a:pPr lvl="0">
              <a:spcBef>
                <a:spcPts val="0"/>
              </a:spcBef>
              <a:buNone/>
            </a:pPr>
            <a:r>
              <a:rPr lang="en" sz="2000"/>
              <a:t>6.	アガペー（博愛主義に根ざす利他的な恋愛）</a:t>
            </a:r>
          </a:p>
        </p:txBody>
      </p:sp>
      <p:sp>
        <p:nvSpPr>
          <p:cNvPr id="256" name="Shape 256"/>
          <p:cNvSpPr txBox="1"/>
          <p:nvPr/>
        </p:nvSpPr>
        <p:spPr>
          <a:xfrm>
            <a:off x="203400" y="1025425"/>
            <a:ext cx="8737200" cy="2033400"/>
          </a:xfrm>
          <a:prstGeom prst="rect">
            <a:avLst/>
          </a:prstGeom>
          <a:noFill/>
          <a:ln>
            <a:noFill/>
          </a:ln>
        </p:spPr>
        <p:txBody>
          <a:bodyPr anchorCtr="0" anchor="t" bIns="91425" lIns="91425" rIns="91425" tIns="91425">
            <a:noAutofit/>
          </a:bodyPr>
          <a:lstStyle/>
          <a:p>
            <a:pPr indent="-368300" lvl="0" marL="457200" rtl="0">
              <a:lnSpc>
                <a:spcPct val="115000"/>
              </a:lnSpc>
              <a:spcBef>
                <a:spcPts val="0"/>
              </a:spcBef>
              <a:buSzPct val="100000"/>
              <a:buFont typeface="Georgia"/>
              <a:buChar char="●"/>
            </a:pPr>
            <a:r>
              <a:rPr lang="en" sz="2200">
                <a:solidFill>
                  <a:schemeClr val="dk1"/>
                </a:solidFill>
                <a:latin typeface="Georgia"/>
                <a:ea typeface="Georgia"/>
                <a:cs typeface="Georgia"/>
                <a:sym typeface="Georgia"/>
              </a:rPr>
              <a:t>恋愛は複数の視点によって幾つかのタイプに分類することが出来る。</a:t>
            </a:r>
          </a:p>
          <a:p>
            <a:pPr indent="-368300" lvl="1" marL="914400" rtl="0">
              <a:lnSpc>
                <a:spcPct val="115000"/>
              </a:lnSpc>
              <a:spcBef>
                <a:spcPts val="0"/>
              </a:spcBef>
              <a:buSzPct val="100000"/>
              <a:buFont typeface="Georgia"/>
              <a:buChar char="○"/>
            </a:pPr>
            <a:r>
              <a:rPr lang="en" sz="2200">
                <a:latin typeface="Georgia"/>
                <a:ea typeface="Georgia"/>
                <a:cs typeface="Georgia"/>
                <a:sym typeface="Georgia"/>
              </a:rPr>
              <a:t>相手に対する感情や欲求のあり方</a:t>
            </a:r>
          </a:p>
          <a:p>
            <a:pPr indent="-368300" lvl="1" marL="914400" rtl="0">
              <a:lnSpc>
                <a:spcPct val="115000"/>
              </a:lnSpc>
              <a:spcBef>
                <a:spcPts val="0"/>
              </a:spcBef>
              <a:buSzPct val="100000"/>
              <a:buFont typeface="Georgia"/>
              <a:buChar char="○"/>
            </a:pPr>
            <a:r>
              <a:rPr lang="en" sz="2200">
                <a:latin typeface="Georgia"/>
                <a:ea typeface="Georgia"/>
                <a:cs typeface="Georgia"/>
                <a:sym typeface="Georgia"/>
              </a:rPr>
              <a:t>お互いが相手に望み期待する事柄</a:t>
            </a:r>
          </a:p>
          <a:p>
            <a:pPr indent="-368300" lvl="1" marL="914400">
              <a:lnSpc>
                <a:spcPct val="115000"/>
              </a:lnSpc>
              <a:spcBef>
                <a:spcPts val="0"/>
              </a:spcBef>
              <a:buSzPct val="100000"/>
              <a:buFont typeface="Georgia"/>
              <a:buChar char="○"/>
            </a:pPr>
            <a:r>
              <a:rPr lang="en" sz="2200">
                <a:latin typeface="Georgia"/>
                <a:ea typeface="Georgia"/>
                <a:cs typeface="Georgia"/>
                <a:sym typeface="Georgia"/>
              </a:rPr>
              <a:t>長期的な恋愛関係なのか短期的な恋愛関係なのか</a:t>
            </a:r>
          </a:p>
        </p:txBody>
      </p:sp>
      <p:sp>
        <p:nvSpPr>
          <p:cNvPr id="257" name="Shape 257"/>
          <p:cNvSpPr txBox="1"/>
          <p:nvPr/>
        </p:nvSpPr>
        <p:spPr>
          <a:xfrm>
            <a:off x="7122900" y="4727100"/>
            <a:ext cx="2021100" cy="416400"/>
          </a:xfrm>
          <a:prstGeom prst="rect">
            <a:avLst/>
          </a:prstGeom>
          <a:noFill/>
          <a:ln>
            <a:noFill/>
          </a:ln>
        </p:spPr>
        <p:txBody>
          <a:bodyPr anchorCtr="0" anchor="t" bIns="91425" lIns="91425" rIns="91425" tIns="91425">
            <a:noAutofit/>
          </a:bodyPr>
          <a:lstStyle/>
          <a:p>
            <a:pPr lvl="0" rtl="0">
              <a:spcBef>
                <a:spcPts val="0"/>
              </a:spcBef>
              <a:buNone/>
            </a:pPr>
            <a:r>
              <a:rPr lang="en" sz="1800">
                <a:latin typeface="Georgia"/>
                <a:ea typeface="Georgia"/>
                <a:cs typeface="Georgia"/>
                <a:sym typeface="Georgia"/>
              </a:rPr>
              <a:t>(</a:t>
            </a:r>
            <a:r>
              <a:rPr lang="en" sz="1800">
                <a:latin typeface="Georgia"/>
                <a:ea typeface="Georgia"/>
                <a:cs typeface="Georgia"/>
                <a:sym typeface="Georgia"/>
              </a:rPr>
              <a:t>渋谷昌三、2013)</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pic>
        <p:nvPicPr>
          <p:cNvPr id="262" name="Shape 262"/>
          <p:cNvPicPr preferRelativeResize="0"/>
          <p:nvPr/>
        </p:nvPicPr>
        <p:blipFill>
          <a:blip r:embed="rId3">
            <a:alphaModFix/>
          </a:blip>
          <a:stretch>
            <a:fillRect/>
          </a:stretch>
        </p:blipFill>
        <p:spPr>
          <a:xfrm>
            <a:off x="235600" y="719675"/>
            <a:ext cx="5279550" cy="4423824"/>
          </a:xfrm>
          <a:prstGeom prst="rect">
            <a:avLst/>
          </a:prstGeom>
          <a:noFill/>
          <a:ln>
            <a:noFill/>
          </a:ln>
        </p:spPr>
      </p:pic>
      <p:sp>
        <p:nvSpPr>
          <p:cNvPr id="263" name="Shape 263"/>
          <p:cNvSpPr txBox="1"/>
          <p:nvPr/>
        </p:nvSpPr>
        <p:spPr>
          <a:xfrm>
            <a:off x="1820250" y="0"/>
            <a:ext cx="5503500" cy="822600"/>
          </a:xfrm>
          <a:prstGeom prst="rect">
            <a:avLst/>
          </a:prstGeom>
          <a:noFill/>
          <a:ln>
            <a:noFill/>
          </a:ln>
        </p:spPr>
        <p:txBody>
          <a:bodyPr anchorCtr="0" anchor="t" bIns="91425" lIns="91425" rIns="91425" tIns="91425">
            <a:noAutofit/>
          </a:bodyPr>
          <a:lstStyle/>
          <a:p>
            <a:pPr lvl="0" algn="ctr">
              <a:spcBef>
                <a:spcPts val="0"/>
              </a:spcBef>
              <a:buNone/>
            </a:pPr>
            <a:r>
              <a:rPr lang="en" sz="4800">
                <a:latin typeface="Georgia"/>
                <a:ea typeface="Georgia"/>
                <a:cs typeface="Georgia"/>
                <a:sym typeface="Georgia"/>
              </a:rPr>
              <a:t>恋愛の相関図</a:t>
            </a:r>
          </a:p>
        </p:txBody>
      </p:sp>
      <p:sp>
        <p:nvSpPr>
          <p:cNvPr id="264" name="Shape 264"/>
          <p:cNvSpPr txBox="1"/>
          <p:nvPr/>
        </p:nvSpPr>
        <p:spPr>
          <a:xfrm>
            <a:off x="97775" y="1343450"/>
            <a:ext cx="412500" cy="4701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1.</a:t>
            </a:r>
          </a:p>
        </p:txBody>
      </p:sp>
      <p:sp>
        <p:nvSpPr>
          <p:cNvPr id="265" name="Shape 265"/>
          <p:cNvSpPr txBox="1"/>
          <p:nvPr/>
        </p:nvSpPr>
        <p:spPr>
          <a:xfrm>
            <a:off x="4362700" y="1343450"/>
            <a:ext cx="965100" cy="6450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3.</a:t>
            </a:r>
          </a:p>
        </p:txBody>
      </p:sp>
      <p:sp>
        <p:nvSpPr>
          <p:cNvPr id="266" name="Shape 266"/>
          <p:cNvSpPr txBox="1"/>
          <p:nvPr/>
        </p:nvSpPr>
        <p:spPr>
          <a:xfrm>
            <a:off x="2193025" y="4498525"/>
            <a:ext cx="965100" cy="6450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2.</a:t>
            </a:r>
          </a:p>
        </p:txBody>
      </p:sp>
      <p:sp>
        <p:nvSpPr>
          <p:cNvPr id="267" name="Shape 267"/>
          <p:cNvSpPr txBox="1"/>
          <p:nvPr/>
        </p:nvSpPr>
        <p:spPr>
          <a:xfrm>
            <a:off x="2193025" y="1113775"/>
            <a:ext cx="1364700" cy="6450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4.</a:t>
            </a:r>
          </a:p>
        </p:txBody>
      </p:sp>
      <p:sp>
        <p:nvSpPr>
          <p:cNvPr id="268" name="Shape 268"/>
          <p:cNvSpPr txBox="1"/>
          <p:nvPr/>
        </p:nvSpPr>
        <p:spPr>
          <a:xfrm>
            <a:off x="3557725" y="2904312"/>
            <a:ext cx="1364700" cy="6450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5.</a:t>
            </a:r>
          </a:p>
        </p:txBody>
      </p:sp>
      <p:sp>
        <p:nvSpPr>
          <p:cNvPr id="269" name="Shape 269"/>
          <p:cNvSpPr txBox="1"/>
          <p:nvPr/>
        </p:nvSpPr>
        <p:spPr>
          <a:xfrm>
            <a:off x="855150" y="2904325"/>
            <a:ext cx="965100" cy="6450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6.</a:t>
            </a:r>
          </a:p>
        </p:txBody>
      </p:sp>
      <p:sp>
        <p:nvSpPr>
          <p:cNvPr id="270" name="Shape 270"/>
          <p:cNvSpPr txBox="1"/>
          <p:nvPr/>
        </p:nvSpPr>
        <p:spPr>
          <a:xfrm>
            <a:off x="7019725" y="4610150"/>
            <a:ext cx="2070300" cy="645000"/>
          </a:xfrm>
          <a:prstGeom prst="rect">
            <a:avLst/>
          </a:prstGeom>
          <a:noFill/>
          <a:ln>
            <a:noFill/>
          </a:ln>
        </p:spPr>
        <p:txBody>
          <a:bodyPr anchorCtr="0" anchor="t" bIns="91425" lIns="91425" rIns="91425" tIns="91425">
            <a:noAutofit/>
          </a:bodyPr>
          <a:lstStyle/>
          <a:p>
            <a:pPr lvl="0">
              <a:spcBef>
                <a:spcPts val="0"/>
              </a:spcBef>
              <a:buNone/>
            </a:pPr>
            <a:r>
              <a:rPr lang="en" sz="1800">
                <a:latin typeface="Georgia"/>
                <a:ea typeface="Georgia"/>
                <a:cs typeface="Georgia"/>
                <a:sym typeface="Georgia"/>
              </a:rPr>
              <a:t>(</a:t>
            </a:r>
            <a:r>
              <a:rPr lang="en" sz="1800">
                <a:latin typeface="Georgia"/>
                <a:ea typeface="Georgia"/>
                <a:cs typeface="Georgia"/>
                <a:sym typeface="Georgia"/>
              </a:rPr>
              <a:t>渋谷昌三、2013)</a:t>
            </a:r>
          </a:p>
        </p:txBody>
      </p:sp>
      <p:sp>
        <p:nvSpPr>
          <p:cNvPr id="271" name="Shape 271"/>
          <p:cNvSpPr txBox="1"/>
          <p:nvPr/>
        </p:nvSpPr>
        <p:spPr>
          <a:xfrm>
            <a:off x="5240475" y="1113775"/>
            <a:ext cx="3883800" cy="3205200"/>
          </a:xfrm>
          <a:prstGeom prst="rect">
            <a:avLst/>
          </a:prstGeom>
          <a:noFill/>
          <a:ln>
            <a:noFill/>
          </a:ln>
        </p:spPr>
        <p:txBody>
          <a:bodyPr anchorCtr="0" anchor="t" bIns="91425" lIns="91425" rIns="91425" tIns="91425">
            <a:noAutofit/>
          </a:bodyPr>
          <a:lstStyle/>
          <a:p>
            <a:pPr lvl="0">
              <a:lnSpc>
                <a:spcPct val="115000"/>
              </a:lnSpc>
              <a:spcBef>
                <a:spcPts val="0"/>
              </a:spcBef>
              <a:buNone/>
            </a:pPr>
            <a:r>
              <a:t/>
            </a:r>
            <a:endParaRPr sz="1800">
              <a:solidFill>
                <a:schemeClr val="dk1"/>
              </a:solidFill>
              <a:latin typeface="Georgia"/>
              <a:ea typeface="Georgia"/>
              <a:cs typeface="Georgia"/>
              <a:sym typeface="Georgia"/>
            </a:endParaRPr>
          </a:p>
          <a:p>
            <a:pPr lvl="0">
              <a:spcBef>
                <a:spcPts val="0"/>
              </a:spcBef>
              <a:buNone/>
            </a:pPr>
            <a:r>
              <a:t/>
            </a:r>
            <a:endParaRPr sz="1800">
              <a:solidFill>
                <a:schemeClr val="dk1"/>
              </a:solidFill>
            </a:endParaRPr>
          </a:p>
          <a:p>
            <a:pPr lvl="0">
              <a:lnSpc>
                <a:spcPct val="115000"/>
              </a:lnSpc>
              <a:spcBef>
                <a:spcPts val="0"/>
              </a:spcBef>
              <a:buClr>
                <a:schemeClr val="dk1"/>
              </a:buClr>
              <a:buSzPct val="45833"/>
              <a:buFont typeface="Arial"/>
              <a:buNone/>
            </a:pPr>
            <a:r>
              <a:rPr lang="en" sz="2400">
                <a:solidFill>
                  <a:schemeClr val="dk1"/>
                </a:solidFill>
                <a:latin typeface="Georgia"/>
                <a:ea typeface="Georgia"/>
                <a:cs typeface="Georgia"/>
                <a:sym typeface="Georgia"/>
              </a:rPr>
              <a:t>エロス・ルダス・ストルグの</a:t>
            </a:r>
          </a:p>
          <a:p>
            <a:pPr lvl="0">
              <a:lnSpc>
                <a:spcPct val="115000"/>
              </a:lnSpc>
              <a:spcBef>
                <a:spcPts val="0"/>
              </a:spcBef>
              <a:buClr>
                <a:schemeClr val="dk1"/>
              </a:buClr>
              <a:buSzPct val="45833"/>
              <a:buFont typeface="Arial"/>
              <a:buNone/>
            </a:pPr>
            <a:r>
              <a:rPr lang="en" sz="2400">
                <a:solidFill>
                  <a:schemeClr val="dk1"/>
                </a:solidFill>
                <a:latin typeface="Georgia"/>
                <a:ea typeface="Georgia"/>
                <a:cs typeface="Georgia"/>
                <a:sym typeface="Georgia"/>
              </a:rPr>
              <a:t>基本の三つのタイプから、</a:t>
            </a:r>
          </a:p>
          <a:p>
            <a:pPr lvl="0">
              <a:lnSpc>
                <a:spcPct val="115000"/>
              </a:lnSpc>
              <a:spcBef>
                <a:spcPts val="0"/>
              </a:spcBef>
              <a:buClr>
                <a:schemeClr val="dk1"/>
              </a:buClr>
              <a:buSzPct val="45833"/>
              <a:buFont typeface="Arial"/>
              <a:buNone/>
            </a:pPr>
            <a:r>
              <a:rPr lang="en" sz="2400">
                <a:solidFill>
                  <a:schemeClr val="dk1"/>
                </a:solidFill>
                <a:latin typeface="Georgia"/>
                <a:ea typeface="Georgia"/>
                <a:cs typeface="Georgia"/>
                <a:sym typeface="Georgia"/>
              </a:rPr>
              <a:t>マニア・アガペー・プラグマの複合型のタイプが生まれる。</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