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rgbClr val="000000"/>
              </a:buClr>
              <a:buSzPct val="100000"/>
              <a:buFont typeface="Arial"/>
              <a:buNone/>
            </a:pPr>
            <a:r>
              <a:rPr lang="en"/>
              <a:t>自分のアイデンテｨティーにそれほど価値 value（かち）を見出（みいだplace [high value]）していませんでしたが、ウォルターコルトンでの経験（けいけん）から、私のアイデンティティーは生徒と私のよりよい(better:formal) 関係（かんけい）をつくるのに役立（やくだ）ちました。私のスペイン人としてのバックグランドは、私の生徒の視点（してん）を理解（りかい）する機会（きかい）をくれました。新（あたら）しい文化を教（おしえることは私の特権（とっけん）だと思っていましたが、私の大学生としてのアイデンティティーはそれを難しくしました。なぜなら何人かの生徒は私たちと同い年または年上の兄弟（きょうだい）がいるので、私のことを先生として見ることが難しいのだと思います。</a:t>
            </a:r>
          </a:p>
          <a:p>
            <a:pPr lvl="0">
              <a:spcBef>
                <a:spcPts val="0"/>
              </a:spcBef>
              <a:buClr>
                <a:srgbClr val="000000"/>
              </a:buClr>
              <a:buSzPct val="1000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サービスラーニングの生徒として、難しいシステムを変える一番の良（よ）い方法（ほうほう）は生徒に新しくて異（こと）なった経験（けいけん）を与（あた）えるために生徒に直接（ちょくせつ directly）教えることです。サービスラーニングでは社会(しゃかい）をもっと理解するために、表面だけでなく、より深くコミュニティーと関係（かんけい）を作るようにつとめなければなりません。それをするために、まずは、ひとりひとりの生徒から始めます。例えば、食文化（しょくぶんか）を教えたあと、生徒たちは他（ほか）の生徒に日本の食べ物（たべもの）について、日本の食べ物は変じゃないよ、ただ、アメリカの食べ物とは違うよ、と教えていま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CPYのプログラムには多（おお）くのヒスパニックのバックグランドまたはマイノリティーのバックグランドをもった生徒がいます。多くの生徒はすでに多くの不利（ふり）な状況（じょうきょう）にいます。多くのウォルターコルトンの生徒の家には英語のネイティブスピーカーがいますが、CPYの生徒はそうではありません。 CPYの生徒の親（おや）は仕事（しごと）で忙しいので、生徒は放課後（ほうかごafter school）に行くところがありません。</a:t>
            </a:r>
            <a:br>
              <a:rPr lang="en"/>
            </a:b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CPYの生徒は自身（じしん）も多文化（たぶんか）のバックグランドを持っているので、他（ほか）の文化にも心（こころ）を開（ひら）いてくれると思います。日本の文化とスペインの文化を授業（じゅぎょう）で関連（かんれん）させたとき、どのようにして生徒が反応（はんのう）するのかを見ることがおもしろかったです。文化と文化を関連（かんれん relate[connect]）させることは、授業（じゅぎょう）をするうえで便利（べんり）です。例えば、民話（みんわ）について、彼（かれ）らの文化のなかにもよく似（に）たものがあるかどうかを話し合（あ）いました。</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1200150"/>
            <a:ext cx="9144000" cy="2743199"/>
          </a:xfrm>
          <a:prstGeom prst="rect">
            <a:avLst/>
          </a:prstGeom>
          <a:solidFill>
            <a:schemeClr val="dk1">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10" name="Shape 10"/>
          <p:cNvGrpSpPr/>
          <p:nvPr/>
        </p:nvGrpSpPr>
        <p:grpSpPr>
          <a:xfrm>
            <a:off x="0" y="-1078"/>
            <a:ext cx="1827407" cy="5144627"/>
            <a:chOff x="0" y="-1438"/>
            <a:chExt cx="798029" cy="6859503"/>
          </a:xfrm>
        </p:grpSpPr>
        <p:sp>
          <p:nvSpPr>
            <p:cNvPr id="11" name="Shape 11"/>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sp>
          <p:nvSpPr>
            <p:cNvPr id="12" name="Shape 12"/>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13" name="Shape 13"/>
          <p:cNvGrpSpPr/>
          <p:nvPr/>
        </p:nvGrpSpPr>
        <p:grpSpPr>
          <a:xfrm flipH="1">
            <a:off x="7316591" y="0"/>
            <a:ext cx="1827407" cy="5144627"/>
            <a:chOff x="0" y="-1438"/>
            <a:chExt cx="798029" cy="6859503"/>
          </a:xfrm>
        </p:grpSpPr>
        <p:sp>
          <p:nvSpPr>
            <p:cNvPr id="14" name="Shape 14"/>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sp>
          <p:nvSpPr>
            <p:cNvPr id="15" name="Shape 15"/>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16" name="Shape 16"/>
          <p:cNvSpPr txBox="1"/>
          <p:nvPr>
            <p:ph type="ctrTitle"/>
          </p:nvPr>
        </p:nvSpPr>
        <p:spPr>
          <a:xfrm>
            <a:off x="685800" y="1568184"/>
            <a:ext cx="7772400" cy="1238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7" name="Shape 17"/>
          <p:cNvSpPr txBox="1"/>
          <p:nvPr>
            <p:ph idx="1" type="subTitle"/>
          </p:nvPr>
        </p:nvSpPr>
        <p:spPr>
          <a:xfrm>
            <a:off x="685800" y="2914650"/>
            <a:ext cx="7772400" cy="658500"/>
          </a:xfrm>
          <a:prstGeom prst="rect">
            <a:avLst/>
          </a:prstGeom>
        </p:spPr>
        <p:txBody>
          <a:bodyPr anchorCtr="0" anchor="t" bIns="91425" lIns="91425" rIns="91425" tIns="91425"/>
          <a:lstStyle>
            <a:lvl1pPr lvl="0" algn="ctr">
              <a:spcBef>
                <a:spcPts val="0"/>
              </a:spcBef>
              <a:buClr>
                <a:schemeClr val="lt2"/>
              </a:buClr>
              <a:buSzPct val="100000"/>
              <a:buNone/>
              <a:defRPr sz="2400">
                <a:solidFill>
                  <a:schemeClr val="lt2"/>
                </a:solidFill>
              </a:defRPr>
            </a:lvl1pPr>
            <a:lvl2pPr lvl="1" algn="ctr">
              <a:spcBef>
                <a:spcPts val="0"/>
              </a:spcBef>
              <a:buClr>
                <a:schemeClr val="lt2"/>
              </a:buClr>
              <a:buNone/>
              <a:defRPr>
                <a:solidFill>
                  <a:schemeClr val="lt2"/>
                </a:solidFill>
              </a:defRPr>
            </a:lvl2pPr>
            <a:lvl3pPr lvl="2" algn="ctr">
              <a:spcBef>
                <a:spcPts val="0"/>
              </a:spcBef>
              <a:buClr>
                <a:schemeClr val="lt2"/>
              </a:buClr>
              <a:buNone/>
              <a:defRPr>
                <a:solidFill>
                  <a:schemeClr val="lt2"/>
                </a:solidFill>
              </a:defRPr>
            </a:lvl3pPr>
            <a:lvl4pPr lvl="3" algn="ctr">
              <a:spcBef>
                <a:spcPts val="0"/>
              </a:spcBef>
              <a:buClr>
                <a:schemeClr val="lt2"/>
              </a:buClr>
              <a:buSzPct val="100000"/>
              <a:buNone/>
              <a:defRPr sz="2400">
                <a:solidFill>
                  <a:schemeClr val="lt2"/>
                </a:solidFill>
              </a:defRPr>
            </a:lvl4pPr>
            <a:lvl5pPr lvl="4" algn="ctr">
              <a:spcBef>
                <a:spcPts val="0"/>
              </a:spcBef>
              <a:buClr>
                <a:schemeClr val="lt2"/>
              </a:buClr>
              <a:buSzPct val="100000"/>
              <a:buNone/>
              <a:defRPr sz="2400">
                <a:solidFill>
                  <a:schemeClr val="lt2"/>
                </a:solidFill>
              </a:defRPr>
            </a:lvl5pPr>
            <a:lvl6pPr lvl="5" algn="ctr">
              <a:spcBef>
                <a:spcPts val="0"/>
              </a:spcBef>
              <a:buClr>
                <a:schemeClr val="lt2"/>
              </a:buClr>
              <a:buSzPct val="100000"/>
              <a:buNone/>
              <a:defRPr sz="2400">
                <a:solidFill>
                  <a:schemeClr val="lt2"/>
                </a:solidFill>
              </a:defRPr>
            </a:lvl6pPr>
            <a:lvl7pPr lvl="6" algn="ctr">
              <a:spcBef>
                <a:spcPts val="0"/>
              </a:spcBef>
              <a:buClr>
                <a:schemeClr val="lt2"/>
              </a:buClr>
              <a:buSzPct val="100000"/>
              <a:buNone/>
              <a:defRPr sz="2400">
                <a:solidFill>
                  <a:schemeClr val="lt2"/>
                </a:solidFill>
              </a:defRPr>
            </a:lvl7pPr>
            <a:lvl8pPr lvl="7" algn="ctr">
              <a:spcBef>
                <a:spcPts val="0"/>
              </a:spcBef>
              <a:buClr>
                <a:schemeClr val="lt2"/>
              </a:buClr>
              <a:buSzPct val="100000"/>
              <a:buNone/>
              <a:defRPr sz="2400">
                <a:solidFill>
                  <a:schemeClr val="lt2"/>
                </a:solidFill>
              </a:defRPr>
            </a:lvl8pPr>
            <a:lvl9pPr lvl="8" algn="ctr">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20" name="Shape 20"/>
          <p:cNvGrpSpPr/>
          <p:nvPr/>
        </p:nvGrpSpPr>
        <p:grpSpPr>
          <a:xfrm>
            <a:off x="0" y="-1078"/>
            <a:ext cx="649180" cy="5144627"/>
            <a:chOff x="0" y="-1438"/>
            <a:chExt cx="649180" cy="6859503"/>
          </a:xfrm>
        </p:grpSpPr>
        <p:sp>
          <p:nvSpPr>
            <p:cNvPr id="21" name="Shape 21"/>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22" name="Shape 22"/>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23" name="Shape 23"/>
          <p:cNvGrpSpPr/>
          <p:nvPr/>
        </p:nvGrpSpPr>
        <p:grpSpPr>
          <a:xfrm flipH="1">
            <a:off x="8494493" y="0"/>
            <a:ext cx="649180" cy="5144627"/>
            <a:chOff x="0" y="-1438"/>
            <a:chExt cx="649180" cy="6859503"/>
          </a:xfrm>
        </p:grpSpPr>
        <p:sp>
          <p:nvSpPr>
            <p:cNvPr id="24" name="Shape 24"/>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25" name="Shape 25"/>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26" name="Shape 26"/>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27" name="Shape 27"/>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31" name="Shape 31"/>
          <p:cNvGrpSpPr/>
          <p:nvPr/>
        </p:nvGrpSpPr>
        <p:grpSpPr>
          <a:xfrm>
            <a:off x="0" y="-1078"/>
            <a:ext cx="649180" cy="5144627"/>
            <a:chOff x="0" y="-1438"/>
            <a:chExt cx="649180" cy="6859503"/>
          </a:xfrm>
        </p:grpSpPr>
        <p:sp>
          <p:nvSpPr>
            <p:cNvPr id="32" name="Shape 32"/>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33" name="Shape 33"/>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34" name="Shape 34"/>
          <p:cNvGrpSpPr/>
          <p:nvPr/>
        </p:nvGrpSpPr>
        <p:grpSpPr>
          <a:xfrm flipH="1">
            <a:off x="8494493" y="0"/>
            <a:ext cx="649180" cy="5144627"/>
            <a:chOff x="0" y="-1438"/>
            <a:chExt cx="649180" cy="6859503"/>
          </a:xfrm>
        </p:grpSpPr>
        <p:sp>
          <p:nvSpPr>
            <p:cNvPr id="35" name="Shape 35"/>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36" name="Shape 36"/>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37" name="Shape 37"/>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38" name="Shape 38"/>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9" name="Shape 39"/>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1" name="Shape 41"/>
        <p:cNvGrpSpPr/>
        <p:nvPr/>
      </p:nvGrpSpPr>
      <p:grpSpPr>
        <a:xfrm>
          <a:off x="0" y="0"/>
          <a:ext cx="0" cy="0"/>
          <a:chOff x="0" y="0"/>
          <a:chExt cx="0" cy="0"/>
        </a:xfrm>
      </p:grpSpPr>
      <p:sp>
        <p:nvSpPr>
          <p:cNvPr id="42" name="Shape 42"/>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43" name="Shape 43"/>
          <p:cNvGrpSpPr/>
          <p:nvPr/>
        </p:nvGrpSpPr>
        <p:grpSpPr>
          <a:xfrm>
            <a:off x="0" y="-1078"/>
            <a:ext cx="649180" cy="5144627"/>
            <a:chOff x="0" y="-1438"/>
            <a:chExt cx="649180" cy="6859503"/>
          </a:xfrm>
        </p:grpSpPr>
        <p:sp>
          <p:nvSpPr>
            <p:cNvPr id="44" name="Shape 44"/>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45" name="Shape 45"/>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46" name="Shape 46"/>
          <p:cNvGrpSpPr/>
          <p:nvPr/>
        </p:nvGrpSpPr>
        <p:grpSpPr>
          <a:xfrm flipH="1">
            <a:off x="8494493" y="0"/>
            <a:ext cx="649180" cy="5144627"/>
            <a:chOff x="0" y="-1438"/>
            <a:chExt cx="649180" cy="6859503"/>
          </a:xfrm>
        </p:grpSpPr>
        <p:sp>
          <p:nvSpPr>
            <p:cNvPr id="47" name="Shape 47"/>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48" name="Shape 48"/>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49" name="Shape 49"/>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50" name="Shape 50"/>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1" name="Shape 51"/>
        <p:cNvGrpSpPr/>
        <p:nvPr/>
      </p:nvGrpSpPr>
      <p:grpSpPr>
        <a:xfrm>
          <a:off x="0" y="0"/>
          <a:ext cx="0" cy="0"/>
          <a:chOff x="0" y="0"/>
          <a:chExt cx="0" cy="0"/>
        </a:xfrm>
      </p:grpSpPr>
      <p:sp>
        <p:nvSpPr>
          <p:cNvPr id="52" name="Shape 52"/>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53" name="Shape 53"/>
          <p:cNvGrpSpPr/>
          <p:nvPr/>
        </p:nvGrpSpPr>
        <p:grpSpPr>
          <a:xfrm>
            <a:off x="0" y="-1078"/>
            <a:ext cx="649180" cy="5144627"/>
            <a:chOff x="0" y="-1438"/>
            <a:chExt cx="649180" cy="6859503"/>
          </a:xfrm>
        </p:grpSpPr>
        <p:sp>
          <p:nvSpPr>
            <p:cNvPr id="54" name="Shape 54"/>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55" name="Shape 55"/>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56" name="Shape 56"/>
          <p:cNvGrpSpPr/>
          <p:nvPr/>
        </p:nvGrpSpPr>
        <p:grpSpPr>
          <a:xfrm flipH="1">
            <a:off x="8494493" y="0"/>
            <a:ext cx="649180" cy="5144627"/>
            <a:chOff x="0" y="-1438"/>
            <a:chExt cx="649180" cy="6859503"/>
          </a:xfrm>
        </p:grpSpPr>
        <p:sp>
          <p:nvSpPr>
            <p:cNvPr id="57" name="Shape 57"/>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58" name="Shape 58"/>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59" name="Shape 59"/>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60" name="Shape 60"/>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63" name="Shape 63"/>
          <p:cNvGrpSpPr/>
          <p:nvPr/>
        </p:nvGrpSpPr>
        <p:grpSpPr>
          <a:xfrm>
            <a:off x="0" y="-1078"/>
            <a:ext cx="649180" cy="5144627"/>
            <a:chOff x="0" y="-1438"/>
            <a:chExt cx="649180" cy="6859503"/>
          </a:xfrm>
        </p:grpSpPr>
        <p:sp>
          <p:nvSpPr>
            <p:cNvPr id="64" name="Shape 64"/>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65" name="Shape 65"/>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66" name="Shape 66"/>
          <p:cNvGrpSpPr/>
          <p:nvPr/>
        </p:nvGrpSpPr>
        <p:grpSpPr>
          <a:xfrm flipH="1">
            <a:off x="8494493" y="0"/>
            <a:ext cx="649180" cy="5144627"/>
            <a:chOff x="0" y="-1438"/>
            <a:chExt cx="649180" cy="6859503"/>
          </a:xfrm>
        </p:grpSpPr>
        <p:sp>
          <p:nvSpPr>
            <p:cNvPr id="67" name="Shape 67"/>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68" name="Shape 68"/>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69" name="Shape 69"/>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lvl="1">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lvl="2">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lvl="3">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lvl="4">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lvl="5">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lvl="6">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lvl="7">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lvl="8">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lvl="1">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lvl="2">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lvl="3">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lvl="4">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lvl="5">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lvl="6">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lvl="7">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lvl="8">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8.xml"/><Relationship Id="rId3" Type="http://schemas.openxmlformats.org/officeDocument/2006/relationships/image" Target="../media/image03.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ctrTitle"/>
          </p:nvPr>
        </p:nvSpPr>
        <p:spPr>
          <a:xfrm>
            <a:off x="685800" y="1568184"/>
            <a:ext cx="7772400" cy="1238099"/>
          </a:xfrm>
          <a:prstGeom prst="rect">
            <a:avLst/>
          </a:prstGeom>
        </p:spPr>
        <p:txBody>
          <a:bodyPr anchorCtr="0" anchor="b" bIns="91425" lIns="91425" rIns="91425" tIns="91425">
            <a:noAutofit/>
          </a:bodyPr>
          <a:lstStyle/>
          <a:p>
            <a:pPr lvl="0">
              <a:spcBef>
                <a:spcPts val="0"/>
              </a:spcBef>
              <a:buNone/>
            </a:pPr>
            <a:r>
              <a:rPr lang="en"/>
              <a:t>ファイナルプレゼンテーション</a:t>
            </a:r>
          </a:p>
        </p:txBody>
      </p:sp>
      <p:sp>
        <p:nvSpPr>
          <p:cNvPr id="75" name="Shape 75"/>
          <p:cNvSpPr txBox="1"/>
          <p:nvPr>
            <p:ph idx="1" type="subTitle"/>
          </p:nvPr>
        </p:nvSpPr>
        <p:spPr>
          <a:xfrm>
            <a:off x="685800" y="2914650"/>
            <a:ext cx="7772400" cy="658500"/>
          </a:xfrm>
          <a:prstGeom prst="rect">
            <a:avLst/>
          </a:prstGeom>
        </p:spPr>
        <p:txBody>
          <a:bodyPr anchorCtr="0" anchor="t" bIns="91425" lIns="91425" rIns="91425" tIns="91425">
            <a:noAutofit/>
          </a:bodyPr>
          <a:lstStyle/>
          <a:p>
            <a:pPr lvl="0">
              <a:spcBef>
                <a:spcPts val="0"/>
              </a:spcBef>
              <a:buNone/>
            </a:pPr>
            <a:r>
              <a:rPr lang="en"/>
              <a:t>リゼット・マルチネス</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したこと</a:t>
            </a:r>
          </a:p>
        </p:txBody>
      </p:sp>
      <p:sp>
        <p:nvSpPr>
          <p:cNvPr id="81" name="Shape 81"/>
          <p:cNvSpPr txBox="1"/>
          <p:nvPr>
            <p:ph idx="1" type="body"/>
          </p:nvPr>
        </p:nvSpPr>
        <p:spPr>
          <a:xfrm>
            <a:off x="457200" y="1200150"/>
            <a:ext cx="4105800" cy="3725699"/>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1 : 自己紹介（じこしょうかい）</a:t>
            </a:r>
          </a:p>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2 : おりがみ</a:t>
            </a:r>
          </a:p>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3: じゃんけん電車</a:t>
            </a:r>
          </a:p>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4: 季節</a:t>
            </a:r>
          </a:p>
          <a:p>
            <a:pPr lvl="0" rtl="0">
              <a:lnSpc>
                <a:spcPct val="115000"/>
              </a:lnSpc>
              <a:spcBef>
                <a:spcPts val="0"/>
              </a:spcBef>
              <a:spcAft>
                <a:spcPts val="1600"/>
              </a:spcAft>
              <a:buNone/>
            </a:pPr>
            <a:r>
              <a:rPr lang="en" sz="1800">
                <a:solidFill>
                  <a:srgbClr val="ADADAD"/>
                </a:solidFill>
                <a:latin typeface="Arial"/>
                <a:ea typeface="Arial"/>
                <a:cs typeface="Arial"/>
                <a:sym typeface="Arial"/>
              </a:rPr>
              <a:t>Lesson 5: マンガ</a:t>
            </a:r>
          </a:p>
        </p:txBody>
      </p:sp>
      <p:pic>
        <p:nvPicPr>
          <p:cNvPr id="82" name="Shape 82"/>
          <p:cNvPicPr preferRelativeResize="0"/>
          <p:nvPr/>
        </p:nvPicPr>
        <p:blipFill>
          <a:blip r:embed="rId3">
            <a:alphaModFix/>
          </a:blip>
          <a:stretch>
            <a:fillRect/>
          </a:stretch>
        </p:blipFill>
        <p:spPr>
          <a:xfrm>
            <a:off x="6942449" y="0"/>
            <a:ext cx="2140074" cy="2853447"/>
          </a:xfrm>
          <a:prstGeom prst="rect">
            <a:avLst/>
          </a:prstGeom>
          <a:noFill/>
          <a:ln>
            <a:noFill/>
          </a:ln>
        </p:spPr>
      </p:pic>
      <p:pic>
        <p:nvPicPr>
          <p:cNvPr id="83" name="Shape 83"/>
          <p:cNvPicPr preferRelativeResize="0"/>
          <p:nvPr/>
        </p:nvPicPr>
        <p:blipFill>
          <a:blip r:embed="rId4">
            <a:alphaModFix/>
          </a:blip>
          <a:stretch>
            <a:fillRect/>
          </a:stretch>
        </p:blipFill>
        <p:spPr>
          <a:xfrm>
            <a:off x="5077350" y="2853450"/>
            <a:ext cx="3332259" cy="249919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したこと</a:t>
            </a:r>
          </a:p>
        </p:txBody>
      </p:sp>
      <p:sp>
        <p:nvSpPr>
          <p:cNvPr id="89" name="Shape 89"/>
          <p:cNvSpPr txBox="1"/>
          <p:nvPr>
            <p:ph idx="1" type="body"/>
          </p:nvPr>
        </p:nvSpPr>
        <p:spPr>
          <a:xfrm>
            <a:off x="457200" y="1200150"/>
            <a:ext cx="4105800" cy="3725699"/>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6:  民話（みんわ）とお面（めん）</a:t>
            </a:r>
          </a:p>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7:ちぎりえ</a:t>
            </a:r>
          </a:p>
          <a:p>
            <a:pPr lvl="0" rtl="0">
              <a:lnSpc>
                <a:spcPct val="115000"/>
              </a:lnSpc>
              <a:spcBef>
                <a:spcPts val="0"/>
              </a:spcBef>
              <a:spcAft>
                <a:spcPts val="1600"/>
              </a:spcAft>
              <a:buNone/>
            </a:pPr>
            <a:r>
              <a:rPr lang="en" sz="1800">
                <a:solidFill>
                  <a:srgbClr val="ADADAD"/>
                </a:solidFill>
                <a:latin typeface="Arial"/>
                <a:ea typeface="Arial"/>
                <a:cs typeface="Arial"/>
                <a:sym typeface="Arial"/>
              </a:rPr>
              <a:t>Lesson 8:ふくわらい</a:t>
            </a:r>
          </a:p>
          <a:p>
            <a:pPr lvl="0" rtl="0">
              <a:lnSpc>
                <a:spcPct val="115000"/>
              </a:lnSpc>
              <a:spcBef>
                <a:spcPts val="0"/>
              </a:spcBef>
              <a:spcAft>
                <a:spcPts val="1600"/>
              </a:spcAft>
              <a:buClr>
                <a:schemeClr val="dk1"/>
              </a:buClr>
              <a:buSzPct val="61111"/>
              <a:buFont typeface="Arial"/>
              <a:buNone/>
            </a:pPr>
            <a:r>
              <a:rPr lang="en" sz="1800">
                <a:solidFill>
                  <a:srgbClr val="ADADAD"/>
                </a:solidFill>
                <a:latin typeface="Arial"/>
                <a:ea typeface="Arial"/>
                <a:cs typeface="Arial"/>
                <a:sym typeface="Arial"/>
              </a:rPr>
              <a:t>Lesson 9 : 復習</a:t>
            </a:r>
          </a:p>
          <a:p>
            <a:pPr lvl="0" rtl="0">
              <a:spcBef>
                <a:spcPts val="0"/>
              </a:spcBef>
              <a:buClr>
                <a:schemeClr val="dk1"/>
              </a:buClr>
              <a:buSzPct val="36666"/>
              <a:buFont typeface="Arial"/>
              <a:buNone/>
            </a:pPr>
            <a:r>
              <a:t/>
            </a:r>
            <a:endParaRPr/>
          </a:p>
          <a:p>
            <a:pPr lvl="0">
              <a:spcBef>
                <a:spcPts val="0"/>
              </a:spcBef>
              <a:buNone/>
            </a:pPr>
            <a:r>
              <a:t/>
            </a:r>
            <a:endParaRPr/>
          </a:p>
        </p:txBody>
      </p:sp>
      <p:pic>
        <p:nvPicPr>
          <p:cNvPr id="90" name="Shape 90"/>
          <p:cNvPicPr preferRelativeResize="0"/>
          <p:nvPr/>
        </p:nvPicPr>
        <p:blipFill>
          <a:blip r:embed="rId3">
            <a:alphaModFix/>
          </a:blip>
          <a:stretch>
            <a:fillRect/>
          </a:stretch>
        </p:blipFill>
        <p:spPr>
          <a:xfrm>
            <a:off x="5324425" y="1410524"/>
            <a:ext cx="3362375" cy="25217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学んだこと</a:t>
            </a:r>
          </a:p>
        </p:txBody>
      </p:sp>
      <p:sp>
        <p:nvSpPr>
          <p:cNvPr id="96" name="Shape 96"/>
          <p:cNvSpPr txBox="1"/>
          <p:nvPr>
            <p:ph idx="1" type="body"/>
          </p:nvPr>
        </p:nvSpPr>
        <p:spPr>
          <a:xfrm>
            <a:off x="457200" y="1200150"/>
            <a:ext cx="4409099" cy="3725699"/>
          </a:xfrm>
          <a:prstGeom prst="rect">
            <a:avLst/>
          </a:prstGeom>
        </p:spPr>
        <p:txBody>
          <a:bodyPr anchorCtr="0" anchor="t" bIns="91425" lIns="91425" rIns="91425" tIns="91425">
            <a:noAutofit/>
          </a:bodyPr>
          <a:lstStyle/>
          <a:p>
            <a:pPr indent="-342900" lvl="0" marL="457200" rtl="0">
              <a:lnSpc>
                <a:spcPct val="115000"/>
              </a:lnSpc>
              <a:spcBef>
                <a:spcPts val="0"/>
              </a:spcBef>
              <a:spcAft>
                <a:spcPts val="1600"/>
              </a:spcAft>
              <a:buClr>
                <a:srgbClr val="FFFFFF"/>
              </a:buClr>
              <a:buSzPct val="100000"/>
              <a:buFont typeface="Roboto"/>
            </a:pPr>
            <a:r>
              <a:rPr lang="en" sz="1800">
                <a:solidFill>
                  <a:srgbClr val="FFFFFF"/>
                </a:solidFill>
                <a:latin typeface="Roboto"/>
                <a:ea typeface="Roboto"/>
                <a:cs typeface="Roboto"/>
                <a:sym typeface="Roboto"/>
              </a:rPr>
              <a:t>何かが一度うまくいったからといって、それが再びうまくいくというわけではありません。</a:t>
            </a:r>
          </a:p>
          <a:p>
            <a:pPr indent="-342900" lvl="0" marL="457200" rtl="0">
              <a:lnSpc>
                <a:spcPct val="115000"/>
              </a:lnSpc>
              <a:spcBef>
                <a:spcPts val="0"/>
              </a:spcBef>
              <a:spcAft>
                <a:spcPts val="1600"/>
              </a:spcAft>
              <a:buClr>
                <a:srgbClr val="FFFFFF"/>
              </a:buClr>
              <a:buSzPct val="100000"/>
              <a:buFont typeface="Roboto"/>
            </a:pPr>
            <a:r>
              <a:rPr lang="en" sz="1800">
                <a:solidFill>
                  <a:srgbClr val="FFFFFF"/>
                </a:solidFill>
                <a:latin typeface="Roboto"/>
                <a:ea typeface="Roboto"/>
                <a:cs typeface="Roboto"/>
                <a:sym typeface="Roboto"/>
              </a:rPr>
              <a:t>レッスンする方法を調整していかなければなりません。</a:t>
            </a:r>
          </a:p>
          <a:p>
            <a:pPr indent="-342900" lvl="0" marL="457200" rtl="0">
              <a:lnSpc>
                <a:spcPct val="115000"/>
              </a:lnSpc>
              <a:spcBef>
                <a:spcPts val="0"/>
              </a:spcBef>
              <a:spcAft>
                <a:spcPts val="1600"/>
              </a:spcAft>
              <a:buClr>
                <a:srgbClr val="FFFFFF"/>
              </a:buClr>
              <a:buSzPct val="100000"/>
              <a:buFont typeface="Roboto"/>
            </a:pPr>
            <a:r>
              <a:rPr lang="en" sz="1800">
                <a:solidFill>
                  <a:srgbClr val="FFFFFF"/>
                </a:solidFill>
                <a:latin typeface="Roboto"/>
                <a:ea typeface="Roboto"/>
                <a:cs typeface="Roboto"/>
                <a:sym typeface="Roboto"/>
              </a:rPr>
              <a:t>生徒が参加したくない時、理解していない時、私たちは柔軟に理解しなければなりません。</a:t>
            </a:r>
          </a:p>
          <a:p>
            <a:pPr lvl="0">
              <a:lnSpc>
                <a:spcPct val="115000"/>
              </a:lnSpc>
              <a:spcBef>
                <a:spcPts val="0"/>
              </a:spcBef>
              <a:spcAft>
                <a:spcPts val="1600"/>
              </a:spcAft>
              <a:buNone/>
            </a:pPr>
            <a:r>
              <a:t/>
            </a:r>
            <a:endParaRPr>
              <a:solidFill>
                <a:srgbClr val="FFFFFF"/>
              </a:solidFill>
            </a:endParaRPr>
          </a:p>
        </p:txBody>
      </p:sp>
      <p:pic>
        <p:nvPicPr>
          <p:cNvPr id="97" name="Shape 97"/>
          <p:cNvPicPr preferRelativeResize="0"/>
          <p:nvPr/>
        </p:nvPicPr>
        <p:blipFill>
          <a:blip r:embed="rId3">
            <a:alphaModFix/>
          </a:blip>
          <a:stretch>
            <a:fillRect/>
          </a:stretch>
        </p:blipFill>
        <p:spPr>
          <a:xfrm>
            <a:off x="4866400" y="1368675"/>
            <a:ext cx="4277601" cy="24061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アウトカム 1</a:t>
            </a:r>
          </a:p>
        </p:txBody>
      </p:sp>
      <p:sp>
        <p:nvSpPr>
          <p:cNvPr id="103" name="Shape 103"/>
          <p:cNvSpPr txBox="1"/>
          <p:nvPr>
            <p:ph idx="1" type="body"/>
          </p:nvPr>
        </p:nvSpPr>
        <p:spPr>
          <a:xfrm>
            <a:off x="457200" y="1200150"/>
            <a:ext cx="4366199" cy="39434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solidFill>
                  <a:srgbClr val="FFFFFF"/>
                </a:solidFill>
                <a:latin typeface="Times New Roman"/>
                <a:ea typeface="Times New Roman"/>
                <a:cs typeface="Times New Roman"/>
                <a:sym typeface="Times New Roman"/>
              </a:rPr>
              <a:t>私のアイデンティティーは生徒と私のよりよい関係をつくるのに役立ちました。</a:t>
            </a:r>
          </a:p>
          <a:p>
            <a:pPr lvl="0" rtl="0">
              <a:spcBef>
                <a:spcPts val="0"/>
              </a:spcBef>
              <a:buNone/>
            </a:pPr>
            <a:r>
              <a:t/>
            </a:r>
            <a:endParaRPr sz="1800">
              <a:solidFill>
                <a:srgbClr val="FFFFFF"/>
              </a:solidFill>
              <a:latin typeface="Times New Roman"/>
              <a:ea typeface="Times New Roman"/>
              <a:cs typeface="Times New Roman"/>
              <a:sym typeface="Times New Roman"/>
            </a:endParaRPr>
          </a:p>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新しい文化を教えることは私の特権だと思っていましたが、私の大学生としてのアイデンティティーはそれを難しくしました。</a:t>
            </a:r>
          </a:p>
          <a:p>
            <a:pPr lvl="0">
              <a:spcBef>
                <a:spcPts val="0"/>
              </a:spcBef>
              <a:buNone/>
            </a:pPr>
            <a:r>
              <a:t/>
            </a:r>
            <a:endParaRPr/>
          </a:p>
        </p:txBody>
      </p:sp>
      <p:pic>
        <p:nvPicPr>
          <p:cNvPr id="104" name="Shape 104"/>
          <p:cNvPicPr preferRelativeResize="0"/>
          <p:nvPr/>
        </p:nvPicPr>
        <p:blipFill>
          <a:blip r:embed="rId3">
            <a:alphaModFix/>
          </a:blip>
          <a:stretch>
            <a:fillRect/>
          </a:stretch>
        </p:blipFill>
        <p:spPr>
          <a:xfrm>
            <a:off x="4905000" y="1812024"/>
            <a:ext cx="4239001" cy="238441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アウトカム 2</a:t>
            </a:r>
          </a:p>
        </p:txBody>
      </p:sp>
      <p:sp>
        <p:nvSpPr>
          <p:cNvPr id="110" name="Shape 110"/>
          <p:cNvSpPr txBox="1"/>
          <p:nvPr>
            <p:ph idx="1" type="body"/>
          </p:nvPr>
        </p:nvSpPr>
        <p:spPr>
          <a:xfrm>
            <a:off x="457200" y="1200150"/>
            <a:ext cx="5154299" cy="3725699"/>
          </a:xfrm>
          <a:prstGeom prst="rect">
            <a:avLst/>
          </a:prstGeom>
        </p:spPr>
        <p:txBody>
          <a:bodyPr anchorCtr="0" anchor="t" bIns="91425" lIns="91425" rIns="91425" tIns="91425">
            <a:noAutofit/>
          </a:bodyPr>
          <a:lstStyle/>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サービスラーニングの生徒として、難しいシステムを変える一番の良い方法は生徒に新しくて異なった経験を与えるために生徒に直接教えることです。</a:t>
            </a:r>
          </a:p>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サービスラーニングでは社会をもっと理解するために、表面だけでなく、より深くコミュニティーと関係を作るようにつとめなければなりません。</a:t>
            </a:r>
          </a:p>
          <a:p>
            <a:pPr indent="-342900" lvl="0" marL="45720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食文化を教えたあと、生徒たちは他の生徒に日本の食べ物について、日本の食べ物は変じゃないよ、ただ、アメリカの食べ物とは違うよ、と教えていました。</a:t>
            </a:r>
          </a:p>
        </p:txBody>
      </p:sp>
      <p:pic>
        <p:nvPicPr>
          <p:cNvPr id="111" name="Shape 111"/>
          <p:cNvPicPr preferRelativeResize="0"/>
          <p:nvPr/>
        </p:nvPicPr>
        <p:blipFill>
          <a:blip r:embed="rId3">
            <a:alphaModFix/>
          </a:blip>
          <a:stretch>
            <a:fillRect/>
          </a:stretch>
        </p:blipFill>
        <p:spPr>
          <a:xfrm>
            <a:off x="5611574" y="1292649"/>
            <a:ext cx="3410923" cy="2558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アウトカム 3</a:t>
            </a:r>
          </a:p>
        </p:txBody>
      </p:sp>
      <p:sp>
        <p:nvSpPr>
          <p:cNvPr id="117" name="Shape 117"/>
          <p:cNvSpPr txBox="1"/>
          <p:nvPr>
            <p:ph idx="1" type="body"/>
          </p:nvPr>
        </p:nvSpPr>
        <p:spPr>
          <a:xfrm>
            <a:off x="457200" y="1200150"/>
            <a:ext cx="4587599" cy="3793800"/>
          </a:xfrm>
          <a:prstGeom prst="rect">
            <a:avLst/>
          </a:prstGeom>
        </p:spPr>
        <p:txBody>
          <a:bodyPr anchorCtr="0" anchor="t" bIns="91425" lIns="91425" rIns="91425" tIns="91425">
            <a:noAutofit/>
          </a:bodyPr>
          <a:lstStyle/>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多くの生徒はすでに多くの不利な状況にいます。多くのウォルターコルトンの生徒の家には英語のネイティブスピーカーがいますが、CPYの生徒はそうではありません。 </a:t>
            </a:r>
          </a:p>
          <a:p>
            <a:pPr indent="-342900" lvl="0" marL="45720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CPYの生徒の親は仕事で忙しいので、生徒は放課後に行くところがありません。</a:t>
            </a:r>
          </a:p>
        </p:txBody>
      </p:sp>
      <p:pic>
        <p:nvPicPr>
          <p:cNvPr id="118" name="Shape 118"/>
          <p:cNvPicPr preferRelativeResize="0"/>
          <p:nvPr/>
        </p:nvPicPr>
        <p:blipFill>
          <a:blip r:embed="rId3">
            <a:alphaModFix/>
          </a:blip>
          <a:stretch>
            <a:fillRect/>
          </a:stretch>
        </p:blipFill>
        <p:spPr>
          <a:xfrm>
            <a:off x="5044699" y="1262324"/>
            <a:ext cx="4211799" cy="31588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アウトカム 4</a:t>
            </a:r>
          </a:p>
        </p:txBody>
      </p:sp>
      <p:sp>
        <p:nvSpPr>
          <p:cNvPr id="124" name="Shape 124"/>
          <p:cNvSpPr txBox="1"/>
          <p:nvPr>
            <p:ph idx="1" type="body"/>
          </p:nvPr>
        </p:nvSpPr>
        <p:spPr>
          <a:xfrm>
            <a:off x="457200" y="1200150"/>
            <a:ext cx="4173300" cy="3725699"/>
          </a:xfrm>
          <a:prstGeom prst="rect">
            <a:avLst/>
          </a:prstGeom>
        </p:spPr>
        <p:txBody>
          <a:bodyPr anchorCtr="0" anchor="t" bIns="91425" lIns="91425" rIns="91425" tIns="91425">
            <a:noAutofit/>
          </a:bodyPr>
          <a:lstStyle/>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CPYの生徒は自身も多文化のバックグランドを持っているので、他の文化にも心を開いてくれると思います。</a:t>
            </a:r>
          </a:p>
          <a:p>
            <a:pPr indent="-342900" lvl="0" marL="457200" rtl="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日本の文化とスペインの文化を授業で関連させたとき、どのようにして生徒が反応するのかを見ることがおもしろかったです。</a:t>
            </a:r>
          </a:p>
          <a:p>
            <a:pPr indent="-342900" lvl="0" marL="457200">
              <a:spcBef>
                <a:spcPts val="0"/>
              </a:spcBef>
              <a:buClr>
                <a:srgbClr val="FFFFFF"/>
              </a:buClr>
              <a:buSzPct val="100000"/>
              <a:buFont typeface="Times New Roman"/>
            </a:pPr>
            <a:r>
              <a:rPr lang="en" sz="1800">
                <a:solidFill>
                  <a:srgbClr val="FFFFFF"/>
                </a:solidFill>
                <a:latin typeface="Times New Roman"/>
                <a:ea typeface="Times New Roman"/>
                <a:cs typeface="Times New Roman"/>
                <a:sym typeface="Times New Roman"/>
              </a:rPr>
              <a:t>例えば、民話について、彼らの文化のなかにもよく似たものがあるかどうかを話し合いました。</a:t>
            </a:r>
          </a:p>
        </p:txBody>
      </p:sp>
      <p:pic>
        <p:nvPicPr>
          <p:cNvPr id="125" name="Shape 125"/>
          <p:cNvPicPr preferRelativeResize="0"/>
          <p:nvPr/>
        </p:nvPicPr>
        <p:blipFill>
          <a:blip r:embed="rId3">
            <a:alphaModFix/>
          </a:blip>
          <a:stretch>
            <a:fillRect/>
          </a:stretch>
        </p:blipFill>
        <p:spPr>
          <a:xfrm>
            <a:off x="5148200" y="1296149"/>
            <a:ext cx="3995801" cy="299685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 type="subTitle"/>
          </p:nvPr>
        </p:nvSpPr>
        <p:spPr>
          <a:xfrm>
            <a:off x="685800" y="2914650"/>
            <a:ext cx="7772400" cy="658500"/>
          </a:xfrm>
          <a:prstGeom prst="rect">
            <a:avLst/>
          </a:prstGeom>
        </p:spPr>
        <p:txBody>
          <a:bodyPr anchorCtr="0" anchor="t" bIns="91425" lIns="91425" rIns="91425" tIns="91425">
            <a:noAutofit/>
          </a:bodyPr>
          <a:lstStyle/>
          <a:p>
            <a:pPr lvl="0">
              <a:spcBef>
                <a:spcPts val="0"/>
              </a:spcBef>
              <a:buNone/>
            </a:pPr>
            <a:r>
              <a:t/>
            </a:r>
            <a:endParaRPr/>
          </a:p>
        </p:txBody>
      </p:sp>
      <p:pic>
        <p:nvPicPr>
          <p:cNvPr id="131" name="Shape 131"/>
          <p:cNvPicPr preferRelativeResize="0"/>
          <p:nvPr/>
        </p:nvPicPr>
        <p:blipFill>
          <a:blip r:embed="rId3">
            <a:alphaModFix/>
          </a:blip>
          <a:stretch>
            <a:fillRect/>
          </a:stretch>
        </p:blipFill>
        <p:spPr>
          <a:xfrm>
            <a:off x="7143" y="0"/>
            <a:ext cx="9129714" cy="5143500"/>
          </a:xfrm>
          <a:prstGeom prst="rect">
            <a:avLst/>
          </a:prstGeom>
          <a:noFill/>
          <a:ln>
            <a:noFill/>
          </a:ln>
        </p:spPr>
      </p:pic>
      <p:sp>
        <p:nvSpPr>
          <p:cNvPr id="132" name="Shape 132"/>
          <p:cNvSpPr txBox="1"/>
          <p:nvPr/>
        </p:nvSpPr>
        <p:spPr>
          <a:xfrm>
            <a:off x="1477100" y="1707775"/>
            <a:ext cx="6310800" cy="850199"/>
          </a:xfrm>
          <a:prstGeom prst="rect">
            <a:avLst/>
          </a:prstGeom>
          <a:noFill/>
          <a:ln>
            <a:noFill/>
          </a:ln>
        </p:spPr>
        <p:txBody>
          <a:bodyPr anchorCtr="0" anchor="t" bIns="91425" lIns="91425" rIns="91425" tIns="91425">
            <a:noAutofit/>
          </a:bodyPr>
          <a:lstStyle/>
          <a:p>
            <a:pPr lvl="0" rtl="0" algn="ctr">
              <a:spcBef>
                <a:spcPts val="0"/>
              </a:spcBef>
              <a:buNone/>
            </a:pPr>
            <a:r>
              <a:rPr lang="en" sz="3600">
                <a:solidFill>
                  <a:srgbClr val="FFFFFF"/>
                </a:solidFill>
                <a:latin typeface="Roboto"/>
                <a:ea typeface="Roboto"/>
                <a:cs typeface="Roboto"/>
                <a:sym typeface="Roboto"/>
              </a:rPr>
              <a:t>ご清聴ありがとうございました~</a:t>
            </a:r>
          </a:p>
          <a:p>
            <a:pPr lvl="0">
              <a:spcBef>
                <a:spcPts val="0"/>
              </a:spcBef>
              <a:buNone/>
            </a:pPr>
            <a:r>
              <a:t/>
            </a:r>
            <a:endParaRP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