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70E89FE-9A19-4533-BDE5-FD6AA8C09C3C}">
  <a:tblStyle styleId="{470E89FE-9A19-4533-BDE5-FD6AA8C09C3C}"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schemas.openxmlformats.org/officeDocument/2006/relationships/slide" Target="slides/slide43.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Link survey and show survey~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Color key words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Add slide for second graph </a:t>
            </a:r>
          </a:p>
          <a:p>
            <a:pPr lvl="0">
              <a:spcBef>
                <a:spcPts val="0"/>
              </a:spcBef>
              <a:buNone/>
            </a:pPr>
            <a:r>
              <a:rPr lang="en"/>
              <a:t>have / expect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Add slide for second graph </a:t>
            </a:r>
          </a:p>
          <a:p>
            <a:pPr lvl="0" rtl="0">
              <a:spcBef>
                <a:spcPts val="0"/>
              </a:spcBef>
              <a:buNone/>
            </a:pPr>
            <a:r>
              <a:rPr lang="en"/>
              <a:t>have / expect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3" name="Shape 2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lnSpc>
                <a:spcPct val="180000"/>
              </a:lnSpc>
              <a:spcBef>
                <a:spcPts val="0"/>
              </a:spcBef>
              <a:buNone/>
            </a:pPr>
            <a:r>
              <a:t/>
            </a:r>
            <a:endParaRPr>
              <a:solidFill>
                <a:schemeClr val="dk1"/>
              </a:solidFill>
              <a:latin typeface="Georgia"/>
              <a:ea typeface="Georgia"/>
              <a:cs typeface="Georgia"/>
              <a:sym typeface="Georgia"/>
            </a:endParaRPr>
          </a:p>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focus on= 焦点（しょうてん）をおく</a:t>
            </a:r>
          </a:p>
          <a:p>
            <a:pPr lvl="0" rtl="0">
              <a:spcBef>
                <a:spcPts val="0"/>
              </a:spcBef>
              <a:buNone/>
            </a:pPr>
            <a:r>
              <a:rPr lang="en"/>
              <a:t>日本社会における女性の役割（やくわり＝role）に焦点をおいた授業=class focused on women in Japanese society</a:t>
            </a:r>
          </a:p>
          <a:p>
            <a:pPr lvl="0" rtl="0">
              <a:spcBef>
                <a:spcPts val="0"/>
              </a:spcBef>
              <a:buNone/>
            </a:pPr>
            <a:r>
              <a:rPr lang="en"/>
              <a:t>恋愛事情（れんあいじじょう）= dating practices</a:t>
            </a:r>
          </a:p>
          <a:p>
            <a:pPr lvl="0" rtl="0">
              <a:spcBef>
                <a:spcPts val="0"/>
              </a:spcBef>
              <a:buNone/>
            </a:pPr>
            <a:r>
              <a:rPr lang="en"/>
              <a:t>明（あき）らかにする=discover</a:t>
            </a:r>
          </a:p>
          <a:p>
            <a:pPr lvl="0" rtl="0">
              <a:spcBef>
                <a:spcPts val="0"/>
              </a:spcBef>
              <a:buNone/>
            </a:pPr>
            <a:r>
              <a:rPr lang="en"/>
              <a:t>日本とアメリカ独自（どくじ=unique）の恋愛事情＝unique dating practices in Japan and America につて明らかにしたいと思います。</a:t>
            </a:r>
          </a:p>
          <a:p>
            <a:pPr lvl="0" rtl="0">
              <a:spcBef>
                <a:spcPts val="0"/>
              </a:spcBef>
              <a:buNone/>
            </a:pPr>
            <a:r>
              <a:rPr lang="en"/>
              <a:t>社会的価値（しゃかいてきかち=societal values）</a:t>
            </a:r>
          </a:p>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Both groups of students felt nearly the same about how their friends could affect their romantic relationships、 but Japanese students felt a bit more strongly about it.</a:t>
            </a:r>
          </a:p>
          <a:p>
            <a:pPr lvl="0">
              <a:spcBef>
                <a:spcPts val="0"/>
              </a:spcBef>
              <a:buNone/>
            </a:pPr>
            <a:r>
              <a:rPr lang="en"/>
              <a:t>Although  both Japanese and American students reflect similar responses, Japanese students show a slightly higher regard for their friends opinion.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9" name="Shape 3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Although Americans felt more strongly, both groups believe that going out on dates (as opposed to just spending time together) is important for a healthy relationship.</a:t>
            </a:r>
          </a:p>
          <a:p>
            <a:pPr lvl="0">
              <a:spcBef>
                <a:spcPts val="0"/>
              </a:spcBef>
              <a:buNone/>
            </a:pPr>
            <a:r>
              <a:t/>
            </a:r>
            <a:endParaRPr/>
          </a:p>
          <a:p>
            <a:pPr lvl="0">
              <a:spcBef>
                <a:spcPts val="0"/>
              </a:spcBef>
              <a:buNone/>
            </a:pPr>
            <a:r>
              <a:rPr lang="en" sz="1400"/>
              <a:t>アメリカ人の方が日本人よりも、(家などで一緒に過ごすだけではなく、)デートに出かけることが健全な関係にとって重要であると感じていたが、日米どちらの学生もそのように思っているようである。</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7" name="Shape 3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3" name="Shape 343"/>
        <p:cNvGrpSpPr/>
        <p:nvPr/>
      </p:nvGrpSpPr>
      <p:grpSpPr>
        <a:xfrm>
          <a:off x="0" y="0"/>
          <a:ext cx="0" cy="0"/>
          <a:chOff x="0" y="0"/>
          <a:chExt cx="0" cy="0"/>
        </a:xfrm>
      </p:grpSpPr>
      <p:sp>
        <p:nvSpPr>
          <p:cNvPr id="344" name="Shape 3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5" name="Shape 3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2" name="Shape 3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lnSpc>
                <a:spcPct val="115000"/>
              </a:lnSpc>
              <a:spcBef>
                <a:spcPts val="0"/>
              </a:spcBef>
              <a:buNone/>
            </a:pPr>
            <a:r>
              <a:t/>
            </a:r>
            <a:endParaRPr>
              <a:solidFill>
                <a:schemeClr val="dk1"/>
              </a:solidFill>
              <a:latin typeface="Georgia"/>
              <a:ea typeface="Georgia"/>
              <a:cs typeface="Georgia"/>
              <a:sym typeface="Georgia"/>
            </a:endParaRPr>
          </a:p>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8" name="Shape 3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spread of pop culture influences these new found acceptances for example the introduction of sex friend along with exposure to western films   </a:t>
            </a:r>
          </a:p>
          <a:p>
            <a:pPr lvl="0">
              <a:spcBef>
                <a:spcPts val="0"/>
              </a:spcBef>
              <a:buNone/>
            </a:pPr>
            <a:r>
              <a:rPr lang="en"/>
              <a:t>ポップカルチャーが広まったことがこれらの新しい概念を受け入れるやすさに影響している。例えば、西洋映画によるセフレの概念の導入など。</a:t>
            </a:r>
            <a:br>
              <a:rPr lang="en"/>
            </a:br>
            <a:r>
              <a:rPr lang="en"/>
              <a:t>Difference in the degree of severity Ex: committed relationships,  In japan a relationship is inherently seen as committed whereas americans tend to assume things are “casual” until otherwise mentioned. This could be because of the high level of influence from society about matching and loyalty. Japanese people have a tendency to wait longer to start a relationship and therefore by the time they start it they are already committed and past the “just getting to know each other” phase.</a:t>
            </a:r>
            <a:br>
              <a:rPr lang="en"/>
            </a:b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4" name="Shape 3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Lack of corresponding words in either language (difficult to translate data due to culturally specific words)</a:t>
            </a:r>
            <a:br>
              <a:rPr lang="en"/>
            </a:br>
            <a:r>
              <a:rPr lang="en"/>
              <a:t>Translation of specific culturally well known concepts</a:t>
            </a:r>
            <a:br>
              <a:rPr lang="en"/>
            </a:br>
            <a:r>
              <a:rPr lang="en"/>
              <a:t>Degrees of severity </a:t>
            </a:r>
            <a:br>
              <a:rPr lang="en"/>
            </a:br>
            <a:r>
              <a:rPr lang="en"/>
              <a:t>Like vs love,  Committed relationship Vs Ready for marriage</a:t>
            </a:r>
            <a:br>
              <a:rPr lang="en"/>
            </a:br>
            <a:br>
              <a:rPr lang="en"/>
            </a:br>
            <a:r>
              <a:rPr lang="en"/>
              <a:t>Many Japanese correspondence had experience abroad, this may have influenced their view on this topic</a:t>
            </a:r>
            <a:br>
              <a:rPr lang="en"/>
            </a:b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0" name="Shape 3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marR="0" rtl="0" algn="l">
              <a:lnSpc>
                <a:spcPct val="138000"/>
              </a:lnSpc>
              <a:spcBef>
                <a:spcPts val="600"/>
              </a:spcBef>
              <a:spcAft>
                <a:spcPts val="0"/>
              </a:spcAft>
              <a:buNone/>
            </a:pPr>
            <a:r>
              <a:rPr lang="en">
                <a:solidFill>
                  <a:schemeClr val="dk1"/>
                </a:solidFill>
                <a:latin typeface="Georgia"/>
                <a:ea typeface="Georgia"/>
                <a:cs typeface="Georgia"/>
                <a:sym typeface="Georgia"/>
              </a:rPr>
              <a:t>4-group study (JAPN have/have not studied abroad, USA have/have not study abroad)</a:t>
            </a:r>
          </a:p>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4" name="Shape 374"/>
        <p:cNvGrpSpPr/>
        <p:nvPr/>
      </p:nvGrpSpPr>
      <p:grpSpPr>
        <a:xfrm>
          <a:off x="0" y="0"/>
          <a:ext cx="0" cy="0"/>
          <a:chOff x="0" y="0"/>
          <a:chExt cx="0" cy="0"/>
        </a:xfrm>
      </p:grpSpPr>
      <p:sp>
        <p:nvSpPr>
          <p:cNvPr id="375" name="Shape 3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6" name="Shape 3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2" name="Shape 3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8" name="Shape 3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4" name="Shape 3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0" name="Shape 4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Hearts and pink stuff~~~~~~~~~~~~~~~~~~~~~~~~~~~~~~~~~~~~~~~</a:t>
            </a:r>
          </a:p>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Clr>
                <a:srgbClr val="000000"/>
              </a:buClr>
              <a:buSzPct val="100000"/>
              <a:buFont typeface="Arial"/>
              <a:buNone/>
            </a:pPr>
            <a:r>
              <a:rPr lang="en"/>
              <a:t>This chart indicates the primary and secondary points of love. As you can see, when two primary point mix they create a secondary point. When all points are present in a relationship it is seen as holistic.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grpSp>
        <p:nvGrpSpPr>
          <p:cNvPr id="26" name="Shape 26"/>
          <p:cNvGrpSpPr/>
          <p:nvPr/>
        </p:nvGrpSpPr>
        <p:grpSpPr>
          <a:xfrm flipH="1" rot="10800000">
            <a:off x="0" y="-534"/>
            <a:ext cx="9162288" cy="3086303"/>
            <a:chOff x="-7937" y="4255637"/>
            <a:chExt cx="9144000" cy="2606675"/>
          </a:xfrm>
        </p:grpSpPr>
        <p:sp>
          <p:nvSpPr>
            <p:cNvPr id="27" name="Shape 27"/>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28" name="Shape 28"/>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29" name="Shape 29"/>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0" name="Shape 30"/>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1" name="Shape 31"/>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2" name="Shape 32"/>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3" name="Shape 33"/>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4" name="Shape 34"/>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5" name="Shape 35"/>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6" name="Shape 36"/>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7" name="Shape 37"/>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8" name="Shape 38"/>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39" name="Shape 39"/>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0" name="Shape 40"/>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1" name="Shape 41"/>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2" name="Shape 42"/>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3" name="Shape 43"/>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4" name="Shape 44"/>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5" name="Shape 45"/>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6" name="Shape 46"/>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7" name="Shape 47"/>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8" name="Shape 48"/>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49" name="Shape 49"/>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0" name="Shape 50"/>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1" name="Shape 51"/>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2" name="Shape 52"/>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3" name="Shape 53"/>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4" name="Shape 54"/>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5" name="Shape 55"/>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6" name="Shape 56"/>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57" name="Shape 57"/>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grpSp>
      <p:sp>
        <p:nvSpPr>
          <p:cNvPr id="58" name="Shape 58"/>
          <p:cNvSpPr txBox="1"/>
          <p:nvPr>
            <p:ph type="ctrTitle"/>
          </p:nvPr>
        </p:nvSpPr>
        <p:spPr>
          <a:xfrm>
            <a:off x="685800" y="1739635"/>
            <a:ext cx="7772400" cy="1238099"/>
          </a:xfrm>
          <a:prstGeom prst="rect">
            <a:avLst/>
          </a:prstGeom>
        </p:spPr>
        <p:txBody>
          <a:bodyPr anchorCtr="0" anchor="b" bIns="91425" lIns="91425" rIns="91425"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59" name="Shape 59"/>
          <p:cNvSpPr txBox="1"/>
          <p:nvPr>
            <p:ph idx="1" type="subTitle"/>
          </p:nvPr>
        </p:nvSpPr>
        <p:spPr>
          <a:xfrm>
            <a:off x="685800" y="3086100"/>
            <a:ext cx="7772400" cy="661500"/>
          </a:xfrm>
          <a:prstGeom prst="rect">
            <a:avLst/>
          </a:prstGeom>
        </p:spPr>
        <p:txBody>
          <a:bodyPr anchorCtr="0" anchor="t" bIns="91425" lIns="91425" rIns="91425" tIns="91425"/>
          <a:lstStyle>
            <a:lvl1pPr lvl="0" algn="ctr">
              <a:spcBef>
                <a:spcPts val="0"/>
              </a:spcBef>
              <a:buSzPct val="100000"/>
              <a:buNone/>
              <a:defRPr i="1" sz="2400"/>
            </a:lvl1pPr>
            <a:lvl2pPr lvl="1" algn="ctr">
              <a:spcBef>
                <a:spcPts val="0"/>
              </a:spcBef>
              <a:buNone/>
              <a:defRPr i="1"/>
            </a:lvl2pPr>
            <a:lvl3pPr lvl="2" algn="ctr">
              <a:spcBef>
                <a:spcPts val="0"/>
              </a:spcBef>
              <a:buNone/>
              <a:defRPr i="1"/>
            </a:lvl3pPr>
            <a:lvl4pPr lvl="3" algn="ctr">
              <a:spcBef>
                <a:spcPts val="0"/>
              </a:spcBef>
              <a:buSzPct val="100000"/>
              <a:buNone/>
              <a:defRPr i="1" sz="2400"/>
            </a:lvl4pPr>
            <a:lvl5pPr lvl="4" algn="ctr">
              <a:spcBef>
                <a:spcPts val="0"/>
              </a:spcBef>
              <a:buSzPct val="100000"/>
              <a:buNone/>
              <a:defRPr i="1" sz="2400"/>
            </a:lvl5pPr>
            <a:lvl6pPr lvl="5" algn="ctr">
              <a:spcBef>
                <a:spcPts val="0"/>
              </a:spcBef>
              <a:buSzPct val="100000"/>
              <a:buNone/>
              <a:defRPr i="1" sz="2400"/>
            </a:lvl6pPr>
            <a:lvl7pPr lvl="6" algn="ctr">
              <a:spcBef>
                <a:spcPts val="0"/>
              </a:spcBef>
              <a:buSzPct val="100000"/>
              <a:buNone/>
              <a:defRPr i="1" sz="2400"/>
            </a:lvl7pPr>
            <a:lvl8pPr lvl="7" algn="ctr">
              <a:spcBef>
                <a:spcPts val="0"/>
              </a:spcBef>
              <a:buSzPct val="100000"/>
              <a:buNone/>
              <a:defRPr i="1" sz="2400"/>
            </a:lvl8pPr>
            <a:lvl9pPr lvl="8" algn="ctr">
              <a:spcBef>
                <a:spcPts val="0"/>
              </a:spcBef>
              <a:buSzPct val="100000"/>
              <a:buNone/>
              <a:defRPr i="1"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0" name="Shape 60"/>
        <p:cNvGrpSpPr/>
        <p:nvPr/>
      </p:nvGrpSpPr>
      <p:grpSpPr>
        <a:xfrm>
          <a:off x="0" y="0"/>
          <a:ext cx="0" cy="0"/>
          <a:chOff x="0" y="0"/>
          <a:chExt cx="0" cy="0"/>
        </a:xfrm>
      </p:grpSpPr>
      <p:sp>
        <p:nvSpPr>
          <p:cNvPr id="61" name="Shape 61"/>
          <p:cNvSpPr txBox="1"/>
          <p:nvPr>
            <p:ph type="title"/>
          </p:nvPr>
        </p:nvSpPr>
        <p:spPr>
          <a:xfrm>
            <a:off x="457200" y="155628"/>
            <a:ext cx="8229600" cy="1044599"/>
          </a:xfrm>
          <a:prstGeom prst="rect">
            <a:avLst/>
          </a:prstGeom>
        </p:spPr>
        <p:txBody>
          <a:bodyPr anchorCtr="0" anchor="b" bIns="91425" lIns="91425" rIns="91425" tIns="91425"/>
          <a:lstStyle>
            <a:lvl1pPr lvl="0" algn="ctr">
              <a:spcBef>
                <a:spcPts val="0"/>
              </a:spcBef>
              <a:buClr>
                <a:srgbClr val="000000"/>
              </a:buClr>
              <a:defRPr>
                <a:solidFill>
                  <a:srgbClr val="000000"/>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1" type="body"/>
          </p:nvPr>
        </p:nvSpPr>
        <p:spPr>
          <a:xfrm>
            <a:off x="457200" y="1297780"/>
            <a:ext cx="8229600" cy="3627900"/>
          </a:xfrm>
          <a:prstGeom prst="rect">
            <a:avLst/>
          </a:prstGeom>
        </p:spPr>
        <p:txBody>
          <a:bodyPr anchorCtr="0" anchor="t" bIns="91425" lIns="91425" rIns="91425" tIns="91425"/>
          <a:lstStyle>
            <a:lvl1pPr lvl="0">
              <a:spcBef>
                <a:spcPts val="0"/>
              </a:spcBef>
              <a:buClr>
                <a:srgbClr val="000000"/>
              </a:buClr>
              <a:defRPr>
                <a:solidFill>
                  <a:srgbClr val="000000"/>
                </a:solidFill>
              </a:defRPr>
            </a:lvl1pPr>
            <a:lvl2pPr lvl="1">
              <a:spcBef>
                <a:spcPts val="0"/>
              </a:spcBef>
              <a:buClr>
                <a:srgbClr val="000000"/>
              </a:buClr>
              <a:defRPr>
                <a:solidFill>
                  <a:srgbClr val="000000"/>
                </a:solidFill>
              </a:defRPr>
            </a:lvl2pPr>
            <a:lvl3pPr lvl="2">
              <a:spcBef>
                <a:spcPts val="0"/>
              </a:spcBef>
              <a:buClr>
                <a:srgbClr val="000000"/>
              </a:buClr>
              <a:defRPr>
                <a:solidFill>
                  <a:srgbClr val="000000"/>
                </a:solidFill>
              </a:defRPr>
            </a:lvl3pPr>
            <a:lvl4pPr lvl="3">
              <a:spcBef>
                <a:spcPts val="0"/>
              </a:spcBef>
              <a:buClr>
                <a:srgbClr val="000000"/>
              </a:buClr>
              <a:defRPr>
                <a:solidFill>
                  <a:srgbClr val="000000"/>
                </a:solidFill>
              </a:defRPr>
            </a:lvl4pPr>
            <a:lvl5pPr lvl="4">
              <a:spcBef>
                <a:spcPts val="0"/>
              </a:spcBef>
              <a:buClr>
                <a:srgbClr val="000000"/>
              </a:buClr>
              <a:defRPr>
                <a:solidFill>
                  <a:srgbClr val="000000"/>
                </a:solidFill>
              </a:defRPr>
            </a:lvl5pPr>
            <a:lvl6pPr lvl="5">
              <a:spcBef>
                <a:spcPts val="0"/>
              </a:spcBef>
              <a:buClr>
                <a:srgbClr val="000000"/>
              </a:buClr>
              <a:defRPr>
                <a:solidFill>
                  <a:srgbClr val="000000"/>
                </a:solidFill>
              </a:defRPr>
            </a:lvl6pPr>
            <a:lvl7pPr lvl="6">
              <a:spcBef>
                <a:spcPts val="0"/>
              </a:spcBef>
              <a:buClr>
                <a:srgbClr val="000000"/>
              </a:buClr>
              <a:defRPr>
                <a:solidFill>
                  <a:srgbClr val="000000"/>
                </a:solidFill>
              </a:defRPr>
            </a:lvl7pPr>
            <a:lvl8pPr lvl="7">
              <a:spcBef>
                <a:spcPts val="0"/>
              </a:spcBef>
              <a:buClr>
                <a:srgbClr val="000000"/>
              </a:buClr>
              <a:defRPr>
                <a:solidFill>
                  <a:srgbClr val="000000"/>
                </a:solidFill>
              </a:defRPr>
            </a:lvl8pPr>
            <a:lvl9pPr lvl="8">
              <a:spcBef>
                <a:spcPts val="0"/>
              </a:spcBef>
              <a:buClr>
                <a:srgbClr val="000000"/>
              </a:buClr>
              <a:defRPr>
                <a:solidFill>
                  <a:srgbClr val="000000"/>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3" name="Shape 63"/>
        <p:cNvGrpSpPr/>
        <p:nvPr/>
      </p:nvGrpSpPr>
      <p:grpSpPr>
        <a:xfrm>
          <a:off x="0" y="0"/>
          <a:ext cx="0" cy="0"/>
          <a:chOff x="0" y="0"/>
          <a:chExt cx="0" cy="0"/>
        </a:xfrm>
      </p:grpSpPr>
      <p:sp>
        <p:nvSpPr>
          <p:cNvPr id="64" name="Shape 64"/>
          <p:cNvSpPr txBox="1"/>
          <p:nvPr>
            <p:ph type="title"/>
          </p:nvPr>
        </p:nvSpPr>
        <p:spPr>
          <a:xfrm>
            <a:off x="457200" y="155628"/>
            <a:ext cx="8229600" cy="1044599"/>
          </a:xfrm>
          <a:prstGeom prst="rect">
            <a:avLst/>
          </a:prstGeom>
        </p:spPr>
        <p:txBody>
          <a:bodyPr anchorCtr="0" anchor="b" bIns="91425" lIns="91425" rIns="91425" tIns="91425"/>
          <a:lstStyle>
            <a:lvl1pPr lvl="0">
              <a:spcBef>
                <a:spcPts val="0"/>
              </a:spcBef>
              <a:buClr>
                <a:srgbClr val="000000"/>
              </a:buClr>
              <a:defRPr>
                <a:solidFill>
                  <a:srgbClr val="000000"/>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5" name="Shape 65"/>
          <p:cNvSpPr txBox="1"/>
          <p:nvPr>
            <p:ph idx="1" type="body"/>
          </p:nvPr>
        </p:nvSpPr>
        <p:spPr>
          <a:xfrm>
            <a:off x="457200" y="1297780"/>
            <a:ext cx="4041600" cy="3627900"/>
          </a:xfrm>
          <a:prstGeom prst="rect">
            <a:avLst/>
          </a:prstGeom>
        </p:spPr>
        <p:txBody>
          <a:bodyPr anchorCtr="0" anchor="t" bIns="91425" lIns="91425" rIns="91425" tIns="91425"/>
          <a:lstStyle>
            <a:lvl1pPr lvl="0">
              <a:spcBef>
                <a:spcPts val="0"/>
              </a:spcBef>
              <a:buClr>
                <a:srgbClr val="000000"/>
              </a:buClr>
              <a:defRPr>
                <a:solidFill>
                  <a:srgbClr val="000000"/>
                </a:solidFill>
              </a:defRPr>
            </a:lvl1pPr>
            <a:lvl2pPr lvl="1">
              <a:spcBef>
                <a:spcPts val="0"/>
              </a:spcBef>
              <a:buClr>
                <a:srgbClr val="000000"/>
              </a:buClr>
              <a:defRPr>
                <a:solidFill>
                  <a:srgbClr val="000000"/>
                </a:solidFill>
              </a:defRPr>
            </a:lvl2pPr>
            <a:lvl3pPr lvl="2">
              <a:spcBef>
                <a:spcPts val="0"/>
              </a:spcBef>
              <a:buClr>
                <a:srgbClr val="000000"/>
              </a:buClr>
              <a:defRPr>
                <a:solidFill>
                  <a:srgbClr val="000000"/>
                </a:solidFill>
              </a:defRPr>
            </a:lvl3pPr>
            <a:lvl4pPr lvl="3">
              <a:spcBef>
                <a:spcPts val="0"/>
              </a:spcBef>
              <a:buClr>
                <a:srgbClr val="000000"/>
              </a:buClr>
              <a:defRPr>
                <a:solidFill>
                  <a:srgbClr val="000000"/>
                </a:solidFill>
              </a:defRPr>
            </a:lvl4pPr>
            <a:lvl5pPr lvl="4">
              <a:spcBef>
                <a:spcPts val="0"/>
              </a:spcBef>
              <a:buClr>
                <a:srgbClr val="000000"/>
              </a:buClr>
              <a:defRPr>
                <a:solidFill>
                  <a:srgbClr val="000000"/>
                </a:solidFill>
              </a:defRPr>
            </a:lvl5pPr>
            <a:lvl6pPr lvl="5">
              <a:spcBef>
                <a:spcPts val="0"/>
              </a:spcBef>
              <a:buClr>
                <a:srgbClr val="000000"/>
              </a:buClr>
              <a:defRPr>
                <a:solidFill>
                  <a:srgbClr val="000000"/>
                </a:solidFill>
              </a:defRPr>
            </a:lvl6pPr>
            <a:lvl7pPr lvl="6">
              <a:spcBef>
                <a:spcPts val="0"/>
              </a:spcBef>
              <a:buClr>
                <a:srgbClr val="000000"/>
              </a:buClr>
              <a:defRPr>
                <a:solidFill>
                  <a:srgbClr val="000000"/>
                </a:solidFill>
              </a:defRPr>
            </a:lvl7pPr>
            <a:lvl8pPr lvl="7">
              <a:spcBef>
                <a:spcPts val="0"/>
              </a:spcBef>
              <a:buClr>
                <a:srgbClr val="000000"/>
              </a:buClr>
              <a:defRPr>
                <a:solidFill>
                  <a:srgbClr val="000000"/>
                </a:solidFill>
              </a:defRPr>
            </a:lvl8pPr>
            <a:lvl9pPr lvl="8">
              <a:spcBef>
                <a:spcPts val="0"/>
              </a:spcBef>
              <a:buClr>
                <a:srgbClr val="000000"/>
              </a:buClr>
              <a:defRPr>
                <a:solidFill>
                  <a:srgbClr val="000000"/>
                </a:solidFill>
              </a:defRPr>
            </a:lvl9pPr>
          </a:lstStyle>
          <a:p/>
        </p:txBody>
      </p:sp>
      <p:sp>
        <p:nvSpPr>
          <p:cNvPr id="66" name="Shape 66"/>
          <p:cNvSpPr txBox="1"/>
          <p:nvPr>
            <p:ph idx="2" type="body"/>
          </p:nvPr>
        </p:nvSpPr>
        <p:spPr>
          <a:xfrm>
            <a:off x="4645148" y="1297780"/>
            <a:ext cx="4041600" cy="3627900"/>
          </a:xfrm>
          <a:prstGeom prst="rect">
            <a:avLst/>
          </a:prstGeom>
        </p:spPr>
        <p:txBody>
          <a:bodyPr anchorCtr="0" anchor="t" bIns="91425" lIns="91425" rIns="91425" tIns="91425"/>
          <a:lstStyle>
            <a:lvl1pPr lvl="0">
              <a:spcBef>
                <a:spcPts val="0"/>
              </a:spcBef>
              <a:buClr>
                <a:srgbClr val="000000"/>
              </a:buClr>
              <a:defRPr>
                <a:solidFill>
                  <a:srgbClr val="000000"/>
                </a:solidFill>
              </a:defRPr>
            </a:lvl1pPr>
            <a:lvl2pPr lvl="1">
              <a:spcBef>
                <a:spcPts val="0"/>
              </a:spcBef>
              <a:buClr>
                <a:srgbClr val="000000"/>
              </a:buClr>
              <a:defRPr>
                <a:solidFill>
                  <a:srgbClr val="000000"/>
                </a:solidFill>
              </a:defRPr>
            </a:lvl2pPr>
            <a:lvl3pPr lvl="2">
              <a:spcBef>
                <a:spcPts val="0"/>
              </a:spcBef>
              <a:buClr>
                <a:srgbClr val="000000"/>
              </a:buClr>
              <a:defRPr>
                <a:solidFill>
                  <a:srgbClr val="000000"/>
                </a:solidFill>
              </a:defRPr>
            </a:lvl3pPr>
            <a:lvl4pPr lvl="3">
              <a:spcBef>
                <a:spcPts val="0"/>
              </a:spcBef>
              <a:buClr>
                <a:srgbClr val="000000"/>
              </a:buClr>
              <a:defRPr>
                <a:solidFill>
                  <a:srgbClr val="000000"/>
                </a:solidFill>
              </a:defRPr>
            </a:lvl4pPr>
            <a:lvl5pPr lvl="4">
              <a:spcBef>
                <a:spcPts val="0"/>
              </a:spcBef>
              <a:buClr>
                <a:srgbClr val="000000"/>
              </a:buClr>
              <a:defRPr>
                <a:solidFill>
                  <a:srgbClr val="000000"/>
                </a:solidFill>
              </a:defRPr>
            </a:lvl5pPr>
            <a:lvl6pPr lvl="5">
              <a:spcBef>
                <a:spcPts val="0"/>
              </a:spcBef>
              <a:buClr>
                <a:srgbClr val="000000"/>
              </a:buClr>
              <a:defRPr>
                <a:solidFill>
                  <a:srgbClr val="000000"/>
                </a:solidFill>
              </a:defRPr>
            </a:lvl6pPr>
            <a:lvl7pPr lvl="6">
              <a:spcBef>
                <a:spcPts val="0"/>
              </a:spcBef>
              <a:buClr>
                <a:srgbClr val="000000"/>
              </a:buClr>
              <a:defRPr>
                <a:solidFill>
                  <a:srgbClr val="000000"/>
                </a:solidFill>
              </a:defRPr>
            </a:lvl7pPr>
            <a:lvl8pPr lvl="7">
              <a:spcBef>
                <a:spcPts val="0"/>
              </a:spcBef>
              <a:buClr>
                <a:srgbClr val="000000"/>
              </a:buClr>
              <a:defRPr>
                <a:solidFill>
                  <a:srgbClr val="000000"/>
                </a:solidFill>
              </a:defRPr>
            </a:lvl8pPr>
            <a:lvl9pPr lvl="8">
              <a:spcBef>
                <a:spcPts val="0"/>
              </a:spcBef>
              <a:buClr>
                <a:srgbClr val="000000"/>
              </a:buClr>
              <a:defRPr>
                <a:solidFill>
                  <a:srgbClr val="000000"/>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155628"/>
            <a:ext cx="8229600" cy="1044599"/>
          </a:xfrm>
          <a:prstGeom prst="rect">
            <a:avLst/>
          </a:prstGeom>
        </p:spPr>
        <p:txBody>
          <a:bodyPr anchorCtr="0" anchor="b" bIns="91425" lIns="91425" rIns="91425" tIns="91425"/>
          <a:lstStyle>
            <a:lvl1pPr lvl="0">
              <a:spcBef>
                <a:spcPts val="0"/>
              </a:spcBef>
              <a:buClr>
                <a:srgbClr val="000000"/>
              </a:buClr>
              <a:defRPr>
                <a:solidFill>
                  <a:srgbClr val="000000"/>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9" name="Shape 69"/>
        <p:cNvGrpSpPr/>
        <p:nvPr/>
      </p:nvGrpSpPr>
      <p:grpSpPr>
        <a:xfrm>
          <a:off x="0" y="0"/>
          <a:ext cx="0" cy="0"/>
          <a:chOff x="0" y="0"/>
          <a:chExt cx="0" cy="0"/>
        </a:xfrm>
      </p:grpSpPr>
      <p:grpSp>
        <p:nvGrpSpPr>
          <p:cNvPr id="70" name="Shape 70"/>
          <p:cNvGrpSpPr/>
          <p:nvPr/>
        </p:nvGrpSpPr>
        <p:grpSpPr>
          <a:xfrm>
            <a:off x="0" y="4082016"/>
            <a:ext cx="9162288" cy="1073168"/>
            <a:chOff x="-7937" y="4255637"/>
            <a:chExt cx="9144000" cy="2606675"/>
          </a:xfrm>
        </p:grpSpPr>
        <p:sp>
          <p:nvSpPr>
            <p:cNvPr id="71" name="Shape 71"/>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2" name="Shape 72"/>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3" name="Shape 73"/>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4" name="Shape 74"/>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5" name="Shape 75"/>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6" name="Shape 76"/>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7" name="Shape 77"/>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8" name="Shape 78"/>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9" name="Shape 79"/>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0" name="Shape 80"/>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1" name="Shape 81"/>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2" name="Shape 82"/>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3" name="Shape 83"/>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4" name="Shape 84"/>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5" name="Shape 85"/>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6" name="Shape 86"/>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7" name="Shape 87"/>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8" name="Shape 88"/>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9" name="Shape 89"/>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0" name="Shape 90"/>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1" name="Shape 91"/>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2" name="Shape 92"/>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3" name="Shape 93"/>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4" name="Shape 94"/>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5" name="Shape 95"/>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6" name="Shape 96"/>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7" name="Shape 97"/>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8" name="Shape 98"/>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9" name="Shape 99"/>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00" name="Shape 100"/>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01" name="Shape 101"/>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grpSp>
      <p:sp>
        <p:nvSpPr>
          <p:cNvPr id="102" name="Shape 102"/>
          <p:cNvSpPr txBox="1"/>
          <p:nvPr>
            <p:ph idx="1" type="body"/>
          </p:nvPr>
        </p:nvSpPr>
        <p:spPr>
          <a:xfrm>
            <a:off x="457200" y="4246565"/>
            <a:ext cx="8229600" cy="679200"/>
          </a:xfrm>
          <a:prstGeom prst="rect">
            <a:avLst/>
          </a:prstGeom>
        </p:spPr>
        <p:txBody>
          <a:bodyPr anchorCtr="0" anchor="t" bIns="91425" lIns="91425" rIns="91425" tIns="91425"/>
          <a:lstStyle>
            <a:lvl1pPr lvl="0" algn="ctr">
              <a:spcBef>
                <a:spcPts val="0"/>
              </a:spcBef>
              <a:buClr>
                <a:schemeClr val="lt2"/>
              </a:buClr>
              <a:buSzPct val="100000"/>
              <a:buNone/>
              <a:defRPr i="1" sz="24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4CCCC"/>
        </a:solidFill>
      </p:bgPr>
    </p:bg>
    <p:spTree>
      <p:nvGrpSpPr>
        <p:cNvPr id="5" name="Shape 5"/>
        <p:cNvGrpSpPr/>
        <p:nvPr/>
      </p:nvGrpSpPr>
      <p:grpSpPr>
        <a:xfrm>
          <a:off x="0" y="0"/>
          <a:ext cx="0" cy="0"/>
          <a:chOff x="0" y="0"/>
          <a:chExt cx="0" cy="0"/>
        </a:xfrm>
      </p:grpSpPr>
      <p:grpSp>
        <p:nvGrpSpPr>
          <p:cNvPr id="6" name="Shape 6"/>
          <p:cNvGrpSpPr/>
          <p:nvPr/>
        </p:nvGrpSpPr>
        <p:grpSpPr>
          <a:xfrm>
            <a:off x="0" y="0"/>
            <a:ext cx="9159875" cy="5148512"/>
            <a:chOff x="0" y="0"/>
            <a:chExt cx="5770" cy="4324"/>
          </a:xfrm>
        </p:grpSpPr>
        <p:sp>
          <p:nvSpPr>
            <p:cNvPr id="7" name="Shape 7"/>
            <p:cNvSpPr/>
            <p:nvPr/>
          </p:nvSpPr>
          <p:spPr>
            <a:xfrm>
              <a:off x="69" y="91"/>
              <a:ext cx="5700" cy="4199"/>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8" name="Shape 8"/>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lvl="0">
                <a:spcBef>
                  <a:spcPts val="0"/>
                </a:spcBef>
                <a:buNone/>
              </a:pPr>
              <a:r>
                <a:t/>
              </a:r>
              <a:endParaRPr/>
            </a:p>
          </p:txBody>
        </p:sp>
      </p:grpSp>
      <p:grpSp>
        <p:nvGrpSpPr>
          <p:cNvPr id="9" name="Shape 9"/>
          <p:cNvGrpSpPr/>
          <p:nvPr/>
        </p:nvGrpSpPr>
        <p:grpSpPr>
          <a:xfrm>
            <a:off x="3175" y="457200"/>
            <a:ext cx="8302625" cy="2840831"/>
            <a:chOff x="3175" y="609600"/>
            <a:chExt cx="8302625" cy="3787775"/>
          </a:xfrm>
        </p:grpSpPr>
        <p:sp>
          <p:nvSpPr>
            <p:cNvPr id="10" name="Shape 10"/>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 name="Shape 11"/>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2" name="Shape 12"/>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3" name="Shape 13"/>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4" name="Shape 14"/>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5" name="Shape 15"/>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6" name="Shape 16"/>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7" name="Shape 17"/>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2" name="Shape 22"/>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grpSp>
      <p:sp>
        <p:nvSpPr>
          <p:cNvPr id="23" name="Shape 23"/>
          <p:cNvSpPr txBox="1"/>
          <p:nvPr>
            <p:ph type="title"/>
          </p:nvPr>
        </p:nvSpPr>
        <p:spPr>
          <a:xfrm>
            <a:off x="457200" y="155628"/>
            <a:ext cx="8229600" cy="1044599"/>
          </a:xfrm>
          <a:prstGeom prst="rect">
            <a:avLst/>
          </a:prstGeom>
          <a:noFill/>
          <a:ln>
            <a:noFill/>
          </a:ln>
        </p:spPr>
        <p:txBody>
          <a:bodyPr anchorCtr="0" anchor="b" bIns="91425" lIns="91425" rIns="91425" tIns="91425"/>
          <a:lstStyle>
            <a:lvl1pPr lvl="0">
              <a:spcBef>
                <a:spcPts val="0"/>
              </a:spcBef>
              <a:buClr>
                <a:schemeClr val="dk2"/>
              </a:buClr>
              <a:buSzPct val="100000"/>
              <a:buFont typeface="Georgia"/>
              <a:buNone/>
              <a:defRPr sz="4800">
                <a:solidFill>
                  <a:schemeClr val="dk2"/>
                </a:solidFill>
                <a:latin typeface="Georgia"/>
                <a:ea typeface="Georgia"/>
                <a:cs typeface="Georgia"/>
                <a:sym typeface="Georgia"/>
              </a:defRPr>
            </a:lvl1pPr>
            <a:lvl2pPr lvl="1">
              <a:spcBef>
                <a:spcPts val="0"/>
              </a:spcBef>
              <a:buClr>
                <a:schemeClr val="dk2"/>
              </a:buClr>
              <a:buSzPct val="100000"/>
              <a:buFont typeface="Georgia"/>
              <a:buNone/>
              <a:defRPr sz="4800">
                <a:solidFill>
                  <a:schemeClr val="dk2"/>
                </a:solidFill>
                <a:latin typeface="Georgia"/>
                <a:ea typeface="Georgia"/>
                <a:cs typeface="Georgia"/>
                <a:sym typeface="Georgia"/>
              </a:defRPr>
            </a:lvl2pPr>
            <a:lvl3pPr lvl="2">
              <a:spcBef>
                <a:spcPts val="0"/>
              </a:spcBef>
              <a:buClr>
                <a:schemeClr val="dk2"/>
              </a:buClr>
              <a:buSzPct val="100000"/>
              <a:buFont typeface="Georgia"/>
              <a:buNone/>
              <a:defRPr sz="4800">
                <a:solidFill>
                  <a:schemeClr val="dk2"/>
                </a:solidFill>
                <a:latin typeface="Georgia"/>
                <a:ea typeface="Georgia"/>
                <a:cs typeface="Georgia"/>
                <a:sym typeface="Georgia"/>
              </a:defRPr>
            </a:lvl3pPr>
            <a:lvl4pPr lvl="3">
              <a:spcBef>
                <a:spcPts val="0"/>
              </a:spcBef>
              <a:buClr>
                <a:schemeClr val="dk2"/>
              </a:buClr>
              <a:buSzPct val="100000"/>
              <a:buFont typeface="Georgia"/>
              <a:buNone/>
              <a:defRPr sz="4800">
                <a:solidFill>
                  <a:schemeClr val="dk2"/>
                </a:solidFill>
                <a:latin typeface="Georgia"/>
                <a:ea typeface="Georgia"/>
                <a:cs typeface="Georgia"/>
                <a:sym typeface="Georgia"/>
              </a:defRPr>
            </a:lvl4pPr>
            <a:lvl5pPr lvl="4">
              <a:spcBef>
                <a:spcPts val="0"/>
              </a:spcBef>
              <a:buClr>
                <a:schemeClr val="dk2"/>
              </a:buClr>
              <a:buSzPct val="100000"/>
              <a:buFont typeface="Georgia"/>
              <a:buNone/>
              <a:defRPr sz="4800">
                <a:solidFill>
                  <a:schemeClr val="dk2"/>
                </a:solidFill>
                <a:latin typeface="Georgia"/>
                <a:ea typeface="Georgia"/>
                <a:cs typeface="Georgia"/>
                <a:sym typeface="Georgia"/>
              </a:defRPr>
            </a:lvl5pPr>
            <a:lvl6pPr lvl="5">
              <a:spcBef>
                <a:spcPts val="0"/>
              </a:spcBef>
              <a:buClr>
                <a:schemeClr val="dk2"/>
              </a:buClr>
              <a:buSzPct val="100000"/>
              <a:buFont typeface="Georgia"/>
              <a:buNone/>
              <a:defRPr sz="4800">
                <a:solidFill>
                  <a:schemeClr val="dk2"/>
                </a:solidFill>
                <a:latin typeface="Georgia"/>
                <a:ea typeface="Georgia"/>
                <a:cs typeface="Georgia"/>
                <a:sym typeface="Georgia"/>
              </a:defRPr>
            </a:lvl6pPr>
            <a:lvl7pPr lvl="6">
              <a:spcBef>
                <a:spcPts val="0"/>
              </a:spcBef>
              <a:buClr>
                <a:schemeClr val="dk2"/>
              </a:buClr>
              <a:buSzPct val="100000"/>
              <a:buFont typeface="Georgia"/>
              <a:buNone/>
              <a:defRPr sz="4800">
                <a:solidFill>
                  <a:schemeClr val="dk2"/>
                </a:solidFill>
                <a:latin typeface="Georgia"/>
                <a:ea typeface="Georgia"/>
                <a:cs typeface="Georgia"/>
                <a:sym typeface="Georgia"/>
              </a:defRPr>
            </a:lvl7pPr>
            <a:lvl8pPr lvl="7">
              <a:spcBef>
                <a:spcPts val="0"/>
              </a:spcBef>
              <a:buClr>
                <a:schemeClr val="dk2"/>
              </a:buClr>
              <a:buSzPct val="100000"/>
              <a:buFont typeface="Georgia"/>
              <a:buNone/>
              <a:defRPr sz="4800">
                <a:solidFill>
                  <a:schemeClr val="dk2"/>
                </a:solidFill>
                <a:latin typeface="Georgia"/>
                <a:ea typeface="Georgia"/>
                <a:cs typeface="Georgia"/>
                <a:sym typeface="Georgia"/>
              </a:defRPr>
            </a:lvl8pPr>
            <a:lvl9pPr lvl="8">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4" name="Shape 24"/>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lvl="0">
              <a:spcBef>
                <a:spcPts val="600"/>
              </a:spcBef>
              <a:buSzPct val="100000"/>
              <a:buFont typeface="Georgia"/>
              <a:defRPr sz="3000">
                <a:latin typeface="Georgia"/>
                <a:ea typeface="Georgia"/>
                <a:cs typeface="Georgia"/>
                <a:sym typeface="Georgia"/>
              </a:defRPr>
            </a:lvl1pPr>
            <a:lvl2pPr lvl="1">
              <a:spcBef>
                <a:spcPts val="480"/>
              </a:spcBef>
              <a:buSzPct val="100000"/>
              <a:buFont typeface="Georgia"/>
              <a:defRPr sz="2400">
                <a:latin typeface="Georgia"/>
                <a:ea typeface="Georgia"/>
                <a:cs typeface="Georgia"/>
                <a:sym typeface="Georgia"/>
              </a:defRPr>
            </a:lvl2pPr>
            <a:lvl3pPr lvl="2">
              <a:spcBef>
                <a:spcPts val="480"/>
              </a:spcBef>
              <a:buSzPct val="100000"/>
              <a:buFont typeface="Georgia"/>
              <a:defRPr sz="2400">
                <a:latin typeface="Georgia"/>
                <a:ea typeface="Georgia"/>
                <a:cs typeface="Georgia"/>
                <a:sym typeface="Georgia"/>
              </a:defRPr>
            </a:lvl3pPr>
            <a:lvl4pPr lvl="3">
              <a:spcBef>
                <a:spcPts val="360"/>
              </a:spcBef>
              <a:buSzPct val="100000"/>
              <a:buFont typeface="Georgia"/>
              <a:defRPr sz="1800">
                <a:latin typeface="Georgia"/>
                <a:ea typeface="Georgia"/>
                <a:cs typeface="Georgia"/>
                <a:sym typeface="Georgia"/>
              </a:defRPr>
            </a:lvl4pPr>
            <a:lvl5pPr lvl="4">
              <a:spcBef>
                <a:spcPts val="360"/>
              </a:spcBef>
              <a:buSzPct val="100000"/>
              <a:buFont typeface="Georgia"/>
              <a:defRPr sz="1800">
                <a:latin typeface="Georgia"/>
                <a:ea typeface="Georgia"/>
                <a:cs typeface="Georgia"/>
                <a:sym typeface="Georgia"/>
              </a:defRPr>
            </a:lvl5pPr>
            <a:lvl6pPr lvl="5">
              <a:spcBef>
                <a:spcPts val="360"/>
              </a:spcBef>
              <a:buSzPct val="100000"/>
              <a:buFont typeface="Georgia"/>
              <a:defRPr sz="1800">
                <a:latin typeface="Georgia"/>
                <a:ea typeface="Georgia"/>
                <a:cs typeface="Georgia"/>
                <a:sym typeface="Georgia"/>
              </a:defRPr>
            </a:lvl6pPr>
            <a:lvl7pPr lvl="6">
              <a:spcBef>
                <a:spcPts val="360"/>
              </a:spcBef>
              <a:buSzPct val="100000"/>
              <a:buFont typeface="Georgia"/>
              <a:defRPr sz="1800">
                <a:latin typeface="Georgia"/>
                <a:ea typeface="Georgia"/>
                <a:cs typeface="Georgia"/>
                <a:sym typeface="Georgia"/>
              </a:defRPr>
            </a:lvl7pPr>
            <a:lvl8pPr lvl="7">
              <a:spcBef>
                <a:spcPts val="360"/>
              </a:spcBef>
              <a:buSzPct val="100000"/>
              <a:buFont typeface="Georgia"/>
              <a:defRPr sz="1800">
                <a:latin typeface="Georgia"/>
                <a:ea typeface="Georgia"/>
                <a:cs typeface="Georgia"/>
                <a:sym typeface="Georgia"/>
              </a:defRPr>
            </a:lvl8pPr>
            <a:lvl9pPr lvl="8">
              <a:spcBef>
                <a:spcPts val="360"/>
              </a:spcBef>
              <a:buSzPct val="100000"/>
              <a:buFont typeface="Georgia"/>
              <a:defRPr sz="1800">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docs.google.com/a/csumb.edu/forms/d/1bo7MRGysuPQhxQPrQHWwiqo40XxdAHXd-H2nv2vD2mM/edit#" TargetMode="External"/><Relationship Id="rId4" Type="http://schemas.openxmlformats.org/officeDocument/2006/relationships/hyperlink" Target="http://goo.gl/forms/D6cHdJbBs0Z9BVGD3" TargetMode="External"/><Relationship Id="rId5" Type="http://schemas.openxmlformats.org/officeDocument/2006/relationships/hyperlink" Target="http://goo.gl/forms/TeCCLxvOuJZpWcoE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3.png"/><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5.png"/><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11.png"/><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image" Target="../media/image1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xerxes.calstate.edu/monterey/articles/record?id=FETCH-proquest_dll_18950593" TargetMode="External"/><Relationship Id="rId4" Type="http://schemas.openxmlformats.org/officeDocument/2006/relationships/hyperlink" Target="http://xerxes.calstate.edu/monterey/articles/record?id=FETCH-proquest_dll_18950593" TargetMode="External"/><Relationship Id="rId5" Type="http://schemas.openxmlformats.org/officeDocument/2006/relationships/hyperlink" Target="http://xerxes.calstate.edu/monterey/articles/record?id=FETCH-proquest_dll_18950593" TargetMode="External"/><Relationship Id="rId6" Type="http://schemas.openxmlformats.org/officeDocument/2006/relationships/hyperlink" Target="http://xerxes.calstate.edu/monterey/articles/record?id=FETCH-LOGICAL-c2365-3b95e5263bb187078dcf2da5c76df1b9376144d96cdd4a9c5da48d46e59823b3" TargetMode="External"/><Relationship Id="rId7" Type="http://schemas.openxmlformats.org/officeDocument/2006/relationships/hyperlink" Target="http://xerxes.calstate.edu/monterey/articles/record?id=FETCH-LOGICAL-c2365-3b95e5263bb187078dcf2da5c76df1b9376144d96cdd4a9c5da48d46e59823b3" TargetMode="External"/><Relationship Id="rId8" Type="http://schemas.openxmlformats.org/officeDocument/2006/relationships/hyperlink" Target="http://xerxes.calstate.edu/monterey/articles/record?id=FETCH-LOGICAL-c2365-3b95e5263bb187078dcf2da5c76df1b9376144d96cdd4a9c5da48d46e59823b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xerxes.calstate.edu/monterey/books/record?id=77815" TargetMode="External"/><Relationship Id="rId4" Type="http://schemas.openxmlformats.org/officeDocument/2006/relationships/hyperlink" Target="http://xerxes.calstate.edu/monterey/books/record?id=2474" TargetMode="External"/><Relationship Id="rId5" Type="http://schemas.openxmlformats.org/officeDocument/2006/relationships/hyperlink" Target="http://xerxes.calstate.edu/monterey/books/record?id=2474" TargetMode="External"/><Relationship Id="rId6" Type="http://schemas.openxmlformats.org/officeDocument/2006/relationships/hyperlink" Target="http://xerxes.calstate.edu/monterey/books/record?id=128274" TargetMode="External"/><Relationship Id="rId7" Type="http://schemas.openxmlformats.org/officeDocument/2006/relationships/hyperlink" Target="http://xerxes.calstate.edu/monterey/books/record?id=128274"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hyperlink" Target="http://xerxes.calstate.edu/monterey/books/record?id=49303" TargetMode="External"/><Relationship Id="rId4" Type="http://schemas.openxmlformats.org/officeDocument/2006/relationships/hyperlink" Target="http://xerxes.calstate.edu/monterey/books/record?id=49303"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1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ctrTitle"/>
          </p:nvPr>
        </p:nvSpPr>
        <p:spPr>
          <a:xfrm>
            <a:off x="287550" y="692300"/>
            <a:ext cx="8373000" cy="2285400"/>
          </a:xfrm>
          <a:prstGeom prst="rect">
            <a:avLst/>
          </a:prstGeom>
        </p:spPr>
        <p:txBody>
          <a:bodyPr anchorCtr="0" anchor="b" bIns="91425" lIns="91425" rIns="91425" tIns="91425">
            <a:noAutofit/>
          </a:bodyPr>
          <a:lstStyle/>
          <a:p>
            <a:pPr lvl="0" rtl="0">
              <a:lnSpc>
                <a:spcPct val="115000"/>
              </a:lnSpc>
              <a:spcBef>
                <a:spcPts val="0"/>
              </a:spcBef>
              <a:buClr>
                <a:schemeClr val="dk1"/>
              </a:buClr>
              <a:buSzPct val="30555"/>
              <a:buFont typeface="Arial"/>
              <a:buNone/>
            </a:pPr>
            <a:r>
              <a:rPr lang="en" sz="3600">
                <a:solidFill>
                  <a:schemeClr val="dk1"/>
                </a:solidFill>
              </a:rPr>
              <a:t>Finding Love in University:</a:t>
            </a:r>
          </a:p>
          <a:p>
            <a:pPr lvl="0">
              <a:lnSpc>
                <a:spcPct val="115000"/>
              </a:lnSpc>
              <a:spcBef>
                <a:spcPts val="0"/>
              </a:spcBef>
              <a:buClr>
                <a:schemeClr val="dk1"/>
              </a:buClr>
              <a:buSzPct val="30555"/>
              <a:buFont typeface="Arial"/>
              <a:buNone/>
            </a:pPr>
            <a:r>
              <a:rPr lang="en" sz="3600">
                <a:solidFill>
                  <a:schemeClr val="dk1"/>
                </a:solidFill>
              </a:rPr>
              <a:t> A Comparative Study of Japan and the United States</a:t>
            </a:r>
          </a:p>
        </p:txBody>
      </p:sp>
      <p:sp>
        <p:nvSpPr>
          <p:cNvPr id="109" name="Shape 109"/>
          <p:cNvSpPr txBox="1"/>
          <p:nvPr>
            <p:ph idx="1" type="subTitle"/>
          </p:nvPr>
        </p:nvSpPr>
        <p:spPr>
          <a:xfrm>
            <a:off x="685800" y="2977725"/>
            <a:ext cx="7772400" cy="2050199"/>
          </a:xfrm>
          <a:prstGeom prst="rect">
            <a:avLst/>
          </a:prstGeom>
        </p:spPr>
        <p:txBody>
          <a:bodyPr anchorCtr="0" anchor="t" bIns="91425" lIns="91425" rIns="91425" tIns="91425">
            <a:noAutofit/>
          </a:bodyPr>
          <a:lstStyle/>
          <a:p>
            <a:pPr lvl="0" rtl="0">
              <a:spcBef>
                <a:spcPts val="0"/>
              </a:spcBef>
              <a:buNone/>
            </a:pPr>
            <a:r>
              <a:rPr lang="en"/>
              <a:t>by: Addie Gingold &amp; Lizet Martinez </a:t>
            </a:r>
          </a:p>
          <a:p>
            <a:pPr lvl="0" rtl="0">
              <a:spcBef>
                <a:spcPts val="0"/>
              </a:spcBef>
              <a:buNone/>
            </a:pPr>
            <a:r>
              <a:t/>
            </a:r>
            <a:endParaRPr i="0" sz="1800"/>
          </a:p>
          <a:p>
            <a:pPr lvl="0" rtl="0">
              <a:spcBef>
                <a:spcPts val="0"/>
              </a:spcBef>
              <a:buNone/>
            </a:pPr>
            <a:r>
              <a:rPr i="0" lang="en" sz="1800"/>
              <a:t>Advisors: Dr. Yoshiko Saito-Abbott, Dr. Shigeko Sekine</a:t>
            </a:r>
          </a:p>
          <a:p>
            <a:pPr lvl="0" rtl="0">
              <a:spcBef>
                <a:spcPts val="0"/>
              </a:spcBef>
              <a:buNone/>
            </a:pPr>
            <a:r>
              <a:t/>
            </a:r>
            <a:endParaRPr i="0" sz="1800"/>
          </a:p>
          <a:p>
            <a:pPr lvl="0">
              <a:spcBef>
                <a:spcPts val="0"/>
              </a:spcBef>
              <a:buNone/>
            </a:pPr>
            <a:r>
              <a:t/>
            </a:r>
            <a:endParaRPr i="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0"/>
            <a:ext cx="8229600" cy="887400"/>
          </a:xfrm>
          <a:prstGeom prst="rect">
            <a:avLst/>
          </a:prstGeom>
        </p:spPr>
        <p:txBody>
          <a:bodyPr anchorCtr="0" anchor="b" bIns="91425" lIns="91425" rIns="91425" tIns="91425">
            <a:noAutofit/>
          </a:bodyPr>
          <a:lstStyle/>
          <a:p>
            <a:pPr lvl="0" algn="ctr">
              <a:spcBef>
                <a:spcPts val="0"/>
              </a:spcBef>
              <a:buNone/>
            </a:pPr>
            <a:r>
              <a:rPr lang="en" sz="4000">
                <a:solidFill>
                  <a:srgbClr val="000000"/>
                </a:solidFill>
              </a:rPr>
              <a:t>How Relationships Begin</a:t>
            </a:r>
          </a:p>
        </p:txBody>
      </p:sp>
      <p:sp>
        <p:nvSpPr>
          <p:cNvPr id="177" name="Shape 177"/>
          <p:cNvSpPr txBox="1"/>
          <p:nvPr/>
        </p:nvSpPr>
        <p:spPr>
          <a:xfrm>
            <a:off x="7222850" y="4529400"/>
            <a:ext cx="1601100" cy="614100"/>
          </a:xfrm>
          <a:prstGeom prst="rect">
            <a:avLst/>
          </a:prstGeom>
          <a:noFill/>
          <a:ln>
            <a:noFill/>
          </a:ln>
        </p:spPr>
        <p:txBody>
          <a:bodyPr anchorCtr="0" anchor="t" bIns="91425" lIns="91425" rIns="91425" tIns="91425">
            <a:noAutofit/>
          </a:bodyPr>
          <a:lstStyle/>
          <a:p>
            <a:pPr indent="-69850" lvl="0" mar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(Bogle, 2008)</a:t>
            </a:r>
          </a:p>
        </p:txBody>
      </p:sp>
      <p:graphicFrame>
        <p:nvGraphicFramePr>
          <p:cNvPr id="178" name="Shape 178"/>
          <p:cNvGraphicFramePr/>
          <p:nvPr/>
        </p:nvGraphicFramePr>
        <p:xfrm>
          <a:off x="629125" y="887400"/>
          <a:ext cx="3000000" cy="3000000"/>
        </p:xfrm>
        <a:graphic>
          <a:graphicData uri="http://schemas.openxmlformats.org/drawingml/2006/table">
            <a:tbl>
              <a:tblPr>
                <a:noFill/>
                <a:tableStyleId>{470E89FE-9A19-4533-BDE5-FD6AA8C09C3C}</a:tableStyleId>
              </a:tblPr>
              <a:tblGrid>
                <a:gridCol w="3970400"/>
                <a:gridCol w="4055350"/>
              </a:tblGrid>
              <a:tr h="495100">
                <a:tc>
                  <a:txBody>
                    <a:bodyPr>
                      <a:noAutofit/>
                    </a:bodyPr>
                    <a:lstStyle/>
                    <a:p>
                      <a:pPr lvl="0" algn="ctr">
                        <a:spcBef>
                          <a:spcPts val="0"/>
                        </a:spcBef>
                        <a:buNone/>
                      </a:pPr>
                      <a:r>
                        <a:rPr lang="en" sz="2400">
                          <a:latin typeface="Georgia"/>
                          <a:ea typeface="Georgia"/>
                          <a:cs typeface="Georgia"/>
                          <a:sym typeface="Georgia"/>
                        </a:rPr>
                        <a:t>Japan</a:t>
                      </a:r>
                    </a:p>
                  </a:txBody>
                  <a:tcPr marT="91425" marB="91425" marR="91425" marL="91425"/>
                </a:tc>
                <a:tc>
                  <a:txBody>
                    <a:bodyPr>
                      <a:noAutofit/>
                    </a:bodyPr>
                    <a:lstStyle/>
                    <a:p>
                      <a:pPr lvl="0" algn="ctr">
                        <a:spcBef>
                          <a:spcPts val="0"/>
                        </a:spcBef>
                        <a:buNone/>
                      </a:pPr>
                      <a:r>
                        <a:rPr lang="en" sz="2400">
                          <a:latin typeface="Georgia"/>
                          <a:ea typeface="Georgia"/>
                          <a:cs typeface="Georgia"/>
                          <a:sym typeface="Georgia"/>
                        </a:rPr>
                        <a:t>United States</a:t>
                      </a:r>
                    </a:p>
                  </a:txBody>
                  <a:tcPr marT="91425" marB="91425" marR="91425" marL="91425"/>
                </a:tc>
              </a:tr>
              <a:tr h="1161625">
                <a:tc>
                  <a:txBody>
                    <a:bodyPr>
                      <a:noAutofit/>
                    </a:bodyPr>
                    <a:lstStyle/>
                    <a:p>
                      <a:pPr lvl="0" rtl="0" algn="ctr">
                        <a:lnSpc>
                          <a:spcPct val="115000"/>
                        </a:lnSpc>
                        <a:spcBef>
                          <a:spcPts val="600"/>
                        </a:spcBef>
                        <a:buClr>
                          <a:schemeClr val="dk1"/>
                        </a:buClr>
                        <a:buSzPct val="61111"/>
                        <a:buFont typeface="Arial"/>
                        <a:buNone/>
                      </a:pPr>
                      <a:r>
                        <a:rPr b="1" lang="en" sz="1800">
                          <a:solidFill>
                            <a:schemeClr val="dk1"/>
                          </a:solidFill>
                          <a:latin typeface="Georgia"/>
                          <a:ea typeface="Georgia"/>
                          <a:cs typeface="Georgia"/>
                          <a:sym typeface="Georgia"/>
                        </a:rPr>
                        <a:t>合コン </a:t>
                      </a:r>
                      <a:r>
                        <a:rPr b="1" i="1" lang="en" sz="1800">
                          <a:solidFill>
                            <a:schemeClr val="dk1"/>
                          </a:solidFill>
                          <a:latin typeface="Georgia"/>
                          <a:ea typeface="Georgia"/>
                          <a:cs typeface="Georgia"/>
                          <a:sym typeface="Georgia"/>
                        </a:rPr>
                        <a:t>goukon</a:t>
                      </a:r>
                      <a:r>
                        <a:rPr b="1" lang="en" sz="1800">
                          <a:solidFill>
                            <a:schemeClr val="dk1"/>
                          </a:solidFill>
                          <a:latin typeface="Georgia"/>
                          <a:ea typeface="Georgia"/>
                          <a:cs typeface="Georgia"/>
                          <a:sym typeface="Georgia"/>
                        </a:rPr>
                        <a:t>:</a:t>
                      </a:r>
                      <a:r>
                        <a:rPr lang="en" sz="1800">
                          <a:solidFill>
                            <a:schemeClr val="dk1"/>
                          </a:solidFill>
                          <a:latin typeface="Georgia"/>
                          <a:ea typeface="Georgia"/>
                          <a:cs typeface="Georgia"/>
                          <a:sym typeface="Georgia"/>
                        </a:rPr>
                        <a:t> </a:t>
                      </a:r>
                    </a:p>
                    <a:p>
                      <a:pPr lv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“combined party,” for men and women to become acquainted</a:t>
                      </a:r>
                    </a:p>
                  </a:txBody>
                  <a:tcPr marT="91425" marB="91425" marR="91425" marL="91425"/>
                </a:tc>
                <a:tc>
                  <a:txBody>
                    <a:bodyPr>
                      <a:noAutofit/>
                    </a:bodyPr>
                    <a:lstStyle/>
                    <a:p>
                      <a:pPr lvl="0" rtl="0" algn="ctr">
                        <a:lnSpc>
                          <a:spcPct val="115000"/>
                        </a:lnSpc>
                        <a:spcBef>
                          <a:spcPts val="600"/>
                        </a:spcBef>
                        <a:buClr>
                          <a:schemeClr val="dk1"/>
                        </a:buClr>
                        <a:buSzPct val="61111"/>
                        <a:buFont typeface="Arial"/>
                        <a:buNone/>
                      </a:pPr>
                      <a:r>
                        <a:rPr b="1" lang="en" sz="1800">
                          <a:solidFill>
                            <a:schemeClr val="dk1"/>
                          </a:solidFill>
                          <a:latin typeface="Georgia"/>
                          <a:ea typeface="Georgia"/>
                          <a:cs typeface="Georgia"/>
                          <a:sym typeface="Georgia"/>
                        </a:rPr>
                        <a:t>Hook-up: </a:t>
                      </a:r>
                    </a:p>
                    <a:p>
                      <a:pPr lv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physical intimacy without emotional attachment</a:t>
                      </a:r>
                    </a:p>
                  </a:txBody>
                  <a:tcPr marT="91425" marB="91425" marR="91425" marL="91425"/>
                </a:tc>
              </a:tr>
              <a:tr h="1531075">
                <a:tc>
                  <a:txBody>
                    <a:bodyPr>
                      <a:noAutofit/>
                    </a:bodyPr>
                    <a:lstStyle/>
                    <a:p>
                      <a:pPr lvl="0" rtl="0" algn="ctr">
                        <a:lnSpc>
                          <a:spcPct val="115000"/>
                        </a:lnSpc>
                        <a:spcBef>
                          <a:spcPts val="600"/>
                        </a:spcBef>
                        <a:buClr>
                          <a:schemeClr val="dk1"/>
                        </a:buClr>
                        <a:buSzPct val="61111"/>
                        <a:buFont typeface="Arial"/>
                        <a:buNone/>
                      </a:pPr>
                      <a:r>
                        <a:rPr b="1" lang="en" sz="1800">
                          <a:solidFill>
                            <a:schemeClr val="dk1"/>
                          </a:solidFill>
                          <a:latin typeface="Georgia"/>
                          <a:ea typeface="Georgia"/>
                          <a:cs typeface="Georgia"/>
                          <a:sym typeface="Georgia"/>
                        </a:rPr>
                        <a:t>告白 </a:t>
                      </a:r>
                      <a:r>
                        <a:rPr b="1" i="1" lang="en" sz="1800">
                          <a:solidFill>
                            <a:schemeClr val="dk1"/>
                          </a:solidFill>
                          <a:latin typeface="Georgia"/>
                          <a:ea typeface="Georgia"/>
                          <a:cs typeface="Georgia"/>
                          <a:sym typeface="Georgia"/>
                        </a:rPr>
                        <a:t>kokuhaku</a:t>
                      </a:r>
                      <a:r>
                        <a:rPr b="1" lang="en" sz="1800">
                          <a:solidFill>
                            <a:schemeClr val="dk1"/>
                          </a:solidFill>
                          <a:latin typeface="Georgia"/>
                          <a:ea typeface="Georgia"/>
                          <a:cs typeface="Georgia"/>
                          <a:sym typeface="Georgia"/>
                        </a:rPr>
                        <a:t>: </a:t>
                      </a:r>
                    </a:p>
                    <a:p>
                      <a:pPr lv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Confession of love; done before the start of a romantic relationship.</a:t>
                      </a:r>
                    </a:p>
                  </a:txBody>
                  <a:tcPr marT="91425" marB="91425" marR="91425" marL="91425"/>
                </a:tc>
                <a:tc>
                  <a:txBody>
                    <a:bodyPr>
                      <a:noAutofit/>
                    </a:bodyPr>
                    <a:lstStyle/>
                    <a:p>
                      <a:pPr lvl="0" rtl="0" algn="ctr">
                        <a:lnSpc>
                          <a:spcPct val="115000"/>
                        </a:lnSpc>
                        <a:spcBef>
                          <a:spcPts val="600"/>
                        </a:spcBef>
                        <a:buClr>
                          <a:schemeClr val="dk1"/>
                        </a:buClr>
                        <a:buSzPct val="61111"/>
                        <a:buFont typeface="Arial"/>
                        <a:buNone/>
                      </a:pPr>
                      <a:r>
                        <a:rPr b="1" lang="en" sz="1800">
                          <a:solidFill>
                            <a:schemeClr val="dk1"/>
                          </a:solidFill>
                          <a:latin typeface="Georgia"/>
                          <a:ea typeface="Georgia"/>
                          <a:cs typeface="Georgia"/>
                          <a:sym typeface="Georgia"/>
                        </a:rPr>
                        <a:t>Casual dating:</a:t>
                      </a:r>
                      <a:r>
                        <a:rPr b="1" lang="en" sz="1800" u="sng">
                          <a:solidFill>
                            <a:schemeClr val="dk1"/>
                          </a:solidFill>
                          <a:latin typeface="Georgia"/>
                          <a:ea typeface="Georgia"/>
                          <a:cs typeface="Georgia"/>
                          <a:sym typeface="Georgia"/>
                        </a:rPr>
                        <a:t> </a:t>
                      </a:r>
                    </a:p>
                    <a:p>
                      <a:pPr lv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a physical and emotional relationship between two people without the commitments of a more formal romantic relationship</a:t>
                      </a: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155628"/>
            <a:ext cx="8229600" cy="1044599"/>
          </a:xfrm>
          <a:prstGeom prst="rect">
            <a:avLst/>
          </a:prstGeom>
        </p:spPr>
        <p:txBody>
          <a:bodyPr anchorCtr="0" anchor="b" bIns="91425" lIns="91425" rIns="91425" tIns="91425">
            <a:noAutofit/>
          </a:bodyPr>
          <a:lstStyle/>
          <a:p>
            <a:pPr lvl="0">
              <a:spcBef>
                <a:spcPts val="0"/>
              </a:spcBef>
              <a:buClr>
                <a:schemeClr val="dk1"/>
              </a:buClr>
              <a:buSzPct val="27500"/>
              <a:buFont typeface="Arial"/>
              <a:buNone/>
            </a:pPr>
            <a:r>
              <a:rPr lang="en" sz="4000">
                <a:solidFill>
                  <a:srgbClr val="333333"/>
                </a:solidFill>
              </a:rPr>
              <a:t>Developing a Serious Relationship</a:t>
            </a:r>
          </a:p>
        </p:txBody>
      </p:sp>
      <p:sp>
        <p:nvSpPr>
          <p:cNvPr id="184" name="Shape 184"/>
          <p:cNvSpPr txBox="1"/>
          <p:nvPr>
            <p:ph idx="1" type="body"/>
          </p:nvPr>
        </p:nvSpPr>
        <p:spPr>
          <a:xfrm>
            <a:off x="534975" y="1200225"/>
            <a:ext cx="8034300" cy="3627900"/>
          </a:xfrm>
          <a:prstGeom prst="rect">
            <a:avLst/>
          </a:prstGeom>
        </p:spPr>
        <p:txBody>
          <a:bodyPr anchorCtr="0" anchor="t" bIns="91425" lIns="91425" rIns="91425" tIns="91425">
            <a:noAutofit/>
          </a:bodyPr>
          <a:lstStyle/>
          <a:p>
            <a:pPr indent="-381000" lvl="0" marL="457200" rtl="0" algn="l">
              <a:lnSpc>
                <a:spcPct val="150000"/>
              </a:lnSpc>
              <a:spcBef>
                <a:spcPts val="0"/>
              </a:spcBef>
              <a:buClr>
                <a:srgbClr val="000000"/>
              </a:buClr>
              <a:buSzPct val="100000"/>
            </a:pPr>
            <a:r>
              <a:rPr lang="en" sz="2400">
                <a:solidFill>
                  <a:srgbClr val="0000FF"/>
                </a:solidFill>
              </a:rPr>
              <a:t>紹介 </a:t>
            </a:r>
            <a:r>
              <a:rPr i="1" lang="en" sz="2400">
                <a:solidFill>
                  <a:srgbClr val="0000FF"/>
                </a:solidFill>
              </a:rPr>
              <a:t>syoukai</a:t>
            </a:r>
            <a:r>
              <a:rPr lang="en" sz="2400">
                <a:solidFill>
                  <a:srgbClr val="000000"/>
                </a:solidFill>
              </a:rPr>
              <a:t>: the introduction to one's family</a:t>
            </a:r>
          </a:p>
          <a:p>
            <a:pPr indent="-381000" lvl="0" marL="457200" rtl="0" algn="l">
              <a:lnSpc>
                <a:spcPct val="150000"/>
              </a:lnSpc>
              <a:spcBef>
                <a:spcPts val="0"/>
              </a:spcBef>
              <a:buClr>
                <a:schemeClr val="dk1"/>
              </a:buClr>
              <a:buSzPct val="100000"/>
            </a:pPr>
            <a:r>
              <a:rPr lang="en" sz="2400">
                <a:solidFill>
                  <a:srgbClr val="0000FF"/>
                </a:solidFill>
              </a:rPr>
              <a:t>Committed Relationship</a:t>
            </a:r>
            <a:r>
              <a:rPr lang="en" sz="2400">
                <a:solidFill>
                  <a:schemeClr val="dk1"/>
                </a:solidFill>
              </a:rPr>
              <a:t>: an emotionally invested relation between people</a:t>
            </a:r>
          </a:p>
          <a:p>
            <a:pPr indent="-381000" lvl="0" marL="457200" rtl="0" algn="l">
              <a:lnSpc>
                <a:spcPct val="150000"/>
              </a:lnSpc>
              <a:spcBef>
                <a:spcPts val="0"/>
              </a:spcBef>
              <a:buClr>
                <a:schemeClr val="dk1"/>
              </a:buClr>
              <a:buSzPct val="100000"/>
            </a:pPr>
            <a:r>
              <a:rPr lang="en" sz="2400">
                <a:solidFill>
                  <a:srgbClr val="0000FF"/>
                </a:solidFill>
              </a:rPr>
              <a:t>Cohabitation</a:t>
            </a:r>
            <a:r>
              <a:rPr lang="en" sz="2400">
                <a:solidFill>
                  <a:schemeClr val="dk1"/>
                </a:solidFill>
              </a:rPr>
              <a:t>: Moving in together</a:t>
            </a:r>
          </a:p>
          <a:p>
            <a:pPr indent="-69850" lvl="0" marL="0">
              <a:lnSpc>
                <a:spcPct val="115000"/>
              </a:lnSpc>
              <a:spcBef>
                <a:spcPts val="0"/>
              </a:spcBef>
              <a:buClr>
                <a:schemeClr val="dk1"/>
              </a:buClr>
              <a:buSzPct val="61111"/>
              <a:buFont typeface="Arial"/>
              <a:buNone/>
            </a:pPr>
            <a:r>
              <a:rPr lang="en" sz="1800">
                <a:solidFill>
                  <a:srgbClr val="000000"/>
                </a:solidFill>
              </a:rPr>
              <a:t>	</a:t>
            </a:r>
          </a:p>
        </p:txBody>
      </p:sp>
      <p:sp>
        <p:nvSpPr>
          <p:cNvPr id="185" name="Shape 185"/>
          <p:cNvSpPr txBox="1"/>
          <p:nvPr/>
        </p:nvSpPr>
        <p:spPr>
          <a:xfrm>
            <a:off x="992100" y="4455600"/>
            <a:ext cx="8151900" cy="687900"/>
          </a:xfrm>
          <a:prstGeom prst="rect">
            <a:avLst/>
          </a:prstGeom>
          <a:noFill/>
          <a:ln>
            <a:noFill/>
          </a:ln>
        </p:spPr>
        <p:txBody>
          <a:bodyPr anchorCtr="0" anchor="t" bIns="91425" lIns="91425" rIns="91425" tIns="91425">
            <a:noAutofit/>
          </a:bodyPr>
          <a:lstStyle/>
          <a:p>
            <a:pPr indent="0" lvl="0" marL="0" rtl="0" algn="r">
              <a:spcBef>
                <a:spcPts val="600"/>
              </a:spcBef>
              <a:buNone/>
            </a:pPr>
            <a:r>
              <a:rPr lang="en" sz="1800">
                <a:solidFill>
                  <a:schemeClr val="dk1"/>
                </a:solidFill>
                <a:latin typeface="Georgia"/>
                <a:ea typeface="Georgia"/>
                <a:cs typeface="Georgia"/>
                <a:sym typeface="Georgia"/>
              </a:rPr>
              <a:t>(Bogle, 2008)</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228600" y="0"/>
            <a:ext cx="8686800" cy="1044600"/>
          </a:xfrm>
          <a:prstGeom prst="rect">
            <a:avLst/>
          </a:prstGeom>
        </p:spPr>
        <p:txBody>
          <a:bodyPr anchorCtr="0" anchor="b" bIns="91425" lIns="91425" rIns="91425" tIns="91425">
            <a:noAutofit/>
          </a:bodyPr>
          <a:lstStyle/>
          <a:p>
            <a:pPr lvl="0">
              <a:spcBef>
                <a:spcPts val="0"/>
              </a:spcBef>
              <a:buNone/>
            </a:pPr>
            <a:r>
              <a:rPr lang="en" sz="3600">
                <a:solidFill>
                  <a:srgbClr val="000000"/>
                </a:solidFill>
              </a:rPr>
              <a:t>Differences Between “Love” and “Like”</a:t>
            </a:r>
          </a:p>
        </p:txBody>
      </p:sp>
      <p:sp>
        <p:nvSpPr>
          <p:cNvPr id="191" name="Shape 191"/>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81000" lvl="0" marL="457200" rtl="0">
              <a:lnSpc>
                <a:spcPct val="115000"/>
              </a:lnSpc>
              <a:spcBef>
                <a:spcPts val="0"/>
              </a:spcBef>
              <a:buClr>
                <a:srgbClr val="000000"/>
              </a:buClr>
              <a:buSzPct val="100000"/>
            </a:pPr>
            <a:r>
              <a:rPr lang="en" sz="2400">
                <a:solidFill>
                  <a:srgbClr val="000000"/>
                </a:solidFill>
              </a:rPr>
              <a:t>Japanese people use the term 好き </a:t>
            </a:r>
            <a:r>
              <a:rPr i="1" lang="en" sz="2400">
                <a:solidFill>
                  <a:srgbClr val="000000"/>
                </a:solidFill>
              </a:rPr>
              <a:t>suki </a:t>
            </a:r>
          </a:p>
          <a:p>
            <a:pPr indent="-228600" lvl="1" marL="914400" rtl="0">
              <a:lnSpc>
                <a:spcPct val="115000"/>
              </a:lnSpc>
              <a:spcBef>
                <a:spcPts val="0"/>
              </a:spcBef>
              <a:buClr>
                <a:srgbClr val="000000"/>
              </a:buClr>
            </a:pPr>
            <a:r>
              <a:rPr lang="en"/>
              <a:t>e.g.</a:t>
            </a:r>
            <a:r>
              <a:rPr lang="en">
                <a:solidFill>
                  <a:srgbClr val="000000"/>
                </a:solidFill>
              </a:rPr>
              <a:t> to a prospective partner, “I like you”</a:t>
            </a:r>
          </a:p>
          <a:p>
            <a:pPr indent="-381000" lvl="0" marL="457200" rtl="0">
              <a:lnSpc>
                <a:spcPct val="115000"/>
              </a:lnSpc>
              <a:spcBef>
                <a:spcPts val="0"/>
              </a:spcBef>
              <a:buClr>
                <a:srgbClr val="000000"/>
              </a:buClr>
              <a:buSzPct val="100000"/>
            </a:pPr>
            <a:r>
              <a:rPr lang="en" sz="2400">
                <a:solidFill>
                  <a:srgbClr val="000000"/>
                </a:solidFill>
              </a:rPr>
              <a:t>Americans use “love” and “like” more interchangeably </a:t>
            </a:r>
          </a:p>
          <a:p>
            <a:pPr indent="-381000" lvl="1" marL="914400" rtl="0">
              <a:lnSpc>
                <a:spcPct val="115000"/>
              </a:lnSpc>
              <a:spcBef>
                <a:spcPts val="0"/>
              </a:spcBef>
              <a:buClr>
                <a:srgbClr val="000000"/>
              </a:buClr>
              <a:buSzPct val="100000"/>
            </a:pPr>
            <a:r>
              <a:rPr lang="en"/>
              <a:t>e.g.</a:t>
            </a:r>
            <a:r>
              <a:rPr lang="en">
                <a:solidFill>
                  <a:srgbClr val="000000"/>
                </a:solidFill>
              </a:rPr>
              <a:t> (When you receive a gift from a friend) “I love that!/I love you!”</a:t>
            </a:r>
          </a:p>
          <a:p>
            <a:pPr indent="-381000" lvl="0" marL="457200" rtl="0">
              <a:lnSpc>
                <a:spcPct val="115000"/>
              </a:lnSpc>
              <a:spcBef>
                <a:spcPts val="0"/>
              </a:spcBef>
              <a:buClr>
                <a:srgbClr val="000000"/>
              </a:buClr>
              <a:buSzPct val="100000"/>
            </a:pPr>
            <a:r>
              <a:rPr lang="en" sz="2400">
                <a:solidFill>
                  <a:srgbClr val="000000"/>
                </a:solidFill>
              </a:rPr>
              <a:t>Japanese 愛している </a:t>
            </a:r>
            <a:r>
              <a:rPr i="1" lang="en" sz="2400">
                <a:solidFill>
                  <a:srgbClr val="000000"/>
                </a:solidFill>
              </a:rPr>
              <a:t>aishiteiru </a:t>
            </a:r>
            <a:r>
              <a:rPr lang="en" sz="2400">
                <a:solidFill>
                  <a:srgbClr val="000000"/>
                </a:solidFill>
              </a:rPr>
              <a:t>is a phrase exclusively for loved ones </a:t>
            </a:r>
          </a:p>
          <a:p>
            <a:pPr indent="0" lvl="0" marL="0">
              <a:spcBef>
                <a:spcPts val="0"/>
              </a:spcBef>
              <a:buNone/>
            </a:pPr>
            <a:r>
              <a:t/>
            </a:r>
            <a:endParaRPr>
              <a:solidFill>
                <a:srgbClr val="000000"/>
              </a:solidFill>
            </a:endParaRPr>
          </a:p>
        </p:txBody>
      </p:sp>
      <p:sp>
        <p:nvSpPr>
          <p:cNvPr id="192" name="Shape 192"/>
          <p:cNvSpPr txBox="1"/>
          <p:nvPr/>
        </p:nvSpPr>
        <p:spPr>
          <a:xfrm>
            <a:off x="6408850" y="4604625"/>
            <a:ext cx="5243700" cy="611700"/>
          </a:xfrm>
          <a:prstGeom prst="rect">
            <a:avLst/>
          </a:prstGeom>
          <a:noFill/>
          <a:ln>
            <a:noFill/>
          </a:ln>
        </p:spPr>
        <p:txBody>
          <a:bodyPr anchorCtr="0" anchor="t" bIns="91425" lIns="91425" rIns="91425" tIns="91425">
            <a:noAutofit/>
          </a:bodyPr>
          <a:lstStyle/>
          <a:p>
            <a:pPr lvl="0">
              <a:spcBef>
                <a:spcPts val="0"/>
              </a:spcBef>
              <a:buClr>
                <a:schemeClr val="dk1"/>
              </a:buClr>
              <a:buSzPct val="61111"/>
              <a:buFont typeface="Arial"/>
              <a:buNone/>
            </a:pPr>
            <a:r>
              <a:rPr lang="en" sz="1800">
                <a:solidFill>
                  <a:schemeClr val="dk1"/>
                </a:solidFill>
                <a:latin typeface="Georgia"/>
                <a:ea typeface="Georgia"/>
                <a:cs typeface="Georgia"/>
                <a:sym typeface="Georgia"/>
              </a:rPr>
              <a:t>(Kanemasa, et al., 2004)</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457200" y="155624"/>
            <a:ext cx="8229600" cy="940200"/>
          </a:xfrm>
          <a:prstGeom prst="rect">
            <a:avLst/>
          </a:prstGeom>
        </p:spPr>
        <p:txBody>
          <a:bodyPr anchorCtr="0" anchor="b" bIns="91425" lIns="91425" rIns="91425" tIns="91425">
            <a:noAutofit/>
          </a:bodyPr>
          <a:lstStyle/>
          <a:p>
            <a:pPr lvl="0">
              <a:spcBef>
                <a:spcPts val="0"/>
              </a:spcBef>
              <a:buNone/>
            </a:pPr>
            <a:r>
              <a:rPr lang="en" sz="4000">
                <a:solidFill>
                  <a:srgbClr val="000000"/>
                </a:solidFill>
              </a:rPr>
              <a:t>Social Influences (Japan)</a:t>
            </a:r>
            <a:r>
              <a:rPr lang="en"/>
              <a:t> </a:t>
            </a:r>
          </a:p>
        </p:txBody>
      </p:sp>
      <p:sp>
        <p:nvSpPr>
          <p:cNvPr id="198" name="Shape 198"/>
          <p:cNvSpPr txBox="1"/>
          <p:nvPr>
            <p:ph idx="1" type="body"/>
          </p:nvPr>
        </p:nvSpPr>
        <p:spPr>
          <a:xfrm>
            <a:off x="457200" y="1252224"/>
            <a:ext cx="8229600" cy="2856600"/>
          </a:xfrm>
          <a:prstGeom prst="rect">
            <a:avLst/>
          </a:prstGeom>
        </p:spPr>
        <p:txBody>
          <a:bodyPr anchorCtr="0" anchor="t" bIns="91425" lIns="91425" rIns="91425" tIns="91425">
            <a:noAutofit/>
          </a:bodyPr>
          <a:lstStyle/>
          <a:p>
            <a:pPr indent="-381000" lvl="0" marL="457200" rtl="0">
              <a:lnSpc>
                <a:spcPct val="150000"/>
              </a:lnSpc>
              <a:spcBef>
                <a:spcPts val="0"/>
              </a:spcBef>
              <a:buClr>
                <a:srgbClr val="000000"/>
              </a:buClr>
              <a:buSzPct val="100000"/>
            </a:pPr>
            <a:r>
              <a:rPr lang="en" sz="2400">
                <a:solidFill>
                  <a:srgbClr val="0000FF"/>
                </a:solidFill>
              </a:rPr>
              <a:t>内外 </a:t>
            </a:r>
            <a:r>
              <a:rPr i="1" lang="en" sz="2400">
                <a:solidFill>
                  <a:srgbClr val="0000FF"/>
                </a:solidFill>
              </a:rPr>
              <a:t>uchi to soto</a:t>
            </a:r>
            <a:r>
              <a:rPr lang="en" sz="2400">
                <a:solidFill>
                  <a:srgbClr val="000000"/>
                </a:solidFill>
              </a:rPr>
              <a:t>: concept of dividing people into “inner” and “outer” groups. The limitations of “inner” and “outer” depend on background circumstances.</a:t>
            </a:r>
          </a:p>
          <a:p>
            <a:pPr indent="-381000" lvl="0" marL="457200">
              <a:lnSpc>
                <a:spcPct val="150000"/>
              </a:lnSpc>
              <a:spcBef>
                <a:spcPts val="0"/>
              </a:spcBef>
              <a:buClr>
                <a:srgbClr val="000000"/>
              </a:buClr>
              <a:buSzPct val="100000"/>
            </a:pPr>
            <a:r>
              <a:rPr lang="en" sz="2400">
                <a:solidFill>
                  <a:srgbClr val="0000FF"/>
                </a:solidFill>
              </a:rPr>
              <a:t>甘え </a:t>
            </a:r>
            <a:r>
              <a:rPr i="1" lang="en" sz="2400">
                <a:solidFill>
                  <a:srgbClr val="0000FF"/>
                </a:solidFill>
              </a:rPr>
              <a:t>amae</a:t>
            </a:r>
            <a:r>
              <a:rPr lang="en" sz="2400">
                <a:solidFill>
                  <a:srgbClr val="000000"/>
                </a:solidFill>
              </a:rPr>
              <a:t>: to be liked by those around you, the feeling of being able to depend on others, to count on the goodwill of people</a:t>
            </a:r>
          </a:p>
        </p:txBody>
      </p:sp>
      <p:sp>
        <p:nvSpPr>
          <p:cNvPr id="199" name="Shape 199"/>
          <p:cNvSpPr txBox="1"/>
          <p:nvPr/>
        </p:nvSpPr>
        <p:spPr>
          <a:xfrm>
            <a:off x="7419425" y="4531800"/>
            <a:ext cx="5243700" cy="611700"/>
          </a:xfrm>
          <a:prstGeom prst="rect">
            <a:avLst/>
          </a:prstGeom>
          <a:noFill/>
          <a:ln>
            <a:noFill/>
          </a:ln>
        </p:spPr>
        <p:txBody>
          <a:bodyPr anchorCtr="0" anchor="t" bIns="91425" lIns="91425" rIns="91425" tIns="91425">
            <a:noAutofit/>
          </a:bodyPr>
          <a:lstStyle/>
          <a:p>
            <a:pPr lvl="0" rtl="0">
              <a:lnSpc>
                <a:spcPct val="150000"/>
              </a:lnSpc>
              <a:spcBef>
                <a:spcPts val="600"/>
              </a:spcBef>
              <a:buNone/>
            </a:pPr>
            <a:r>
              <a:rPr lang="en" sz="1800">
                <a:solidFill>
                  <a:schemeClr val="dk1"/>
                </a:solidFill>
                <a:latin typeface="Georgia"/>
                <a:ea typeface="Georgia"/>
                <a:cs typeface="Georgia"/>
                <a:sym typeface="Georgia"/>
              </a:rPr>
              <a:t>(Doi, 2001)</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0" y="76800"/>
            <a:ext cx="9144000" cy="1123200"/>
          </a:xfrm>
          <a:prstGeom prst="rect">
            <a:avLst/>
          </a:prstGeom>
        </p:spPr>
        <p:txBody>
          <a:bodyPr anchorCtr="0" anchor="b" bIns="91425" lIns="91425" rIns="91425" tIns="91425">
            <a:noAutofit/>
          </a:bodyPr>
          <a:lstStyle/>
          <a:p>
            <a:pPr lvl="0" rtl="0">
              <a:spcBef>
                <a:spcPts val="0"/>
              </a:spcBef>
              <a:buNone/>
            </a:pPr>
            <a:r>
              <a:rPr lang="en" sz="4000">
                <a:solidFill>
                  <a:srgbClr val="000000"/>
                </a:solidFill>
              </a:rPr>
              <a:t>Social Influences (United States) </a:t>
            </a:r>
          </a:p>
        </p:txBody>
      </p:sp>
      <p:sp>
        <p:nvSpPr>
          <p:cNvPr id="205" name="Shape 205"/>
          <p:cNvSpPr txBox="1"/>
          <p:nvPr>
            <p:ph idx="1" type="body"/>
          </p:nvPr>
        </p:nvSpPr>
        <p:spPr>
          <a:xfrm>
            <a:off x="457200" y="1200000"/>
            <a:ext cx="8229600" cy="3270900"/>
          </a:xfrm>
          <a:prstGeom prst="rect">
            <a:avLst/>
          </a:prstGeom>
        </p:spPr>
        <p:txBody>
          <a:bodyPr anchorCtr="0" anchor="t" bIns="91425" lIns="91425" rIns="91425" tIns="91425">
            <a:noAutofit/>
          </a:bodyPr>
          <a:lstStyle/>
          <a:p>
            <a:pPr indent="-381000" lvl="0" marL="457200" rtl="0">
              <a:lnSpc>
                <a:spcPct val="150000"/>
              </a:lnSpc>
              <a:spcBef>
                <a:spcPts val="0"/>
              </a:spcBef>
              <a:buClr>
                <a:srgbClr val="000000"/>
              </a:buClr>
              <a:buSzPct val="100000"/>
            </a:pPr>
            <a:r>
              <a:rPr lang="en" sz="2400">
                <a:solidFill>
                  <a:srgbClr val="FF0000"/>
                </a:solidFill>
              </a:rPr>
              <a:t>No Strings Attached</a:t>
            </a:r>
            <a:r>
              <a:rPr lang="en" sz="2400">
                <a:solidFill>
                  <a:srgbClr val="000000"/>
                </a:solidFill>
              </a:rPr>
              <a:t>: indifferent relationship ending without complicated/annoyed feelings, lingering affection, or remorse</a:t>
            </a:r>
          </a:p>
          <a:p>
            <a:pPr indent="-381000" lvl="0" marL="457200" rtl="0">
              <a:lnSpc>
                <a:spcPct val="150000"/>
              </a:lnSpc>
              <a:spcBef>
                <a:spcPts val="0"/>
              </a:spcBef>
              <a:buClr>
                <a:srgbClr val="000000"/>
              </a:buClr>
              <a:buSzPct val="100000"/>
            </a:pPr>
            <a:r>
              <a:rPr lang="en" sz="2400">
                <a:solidFill>
                  <a:srgbClr val="FF0000"/>
                </a:solidFill>
              </a:rPr>
              <a:t>The American Dream</a:t>
            </a:r>
            <a:r>
              <a:rPr lang="en" sz="2400">
                <a:solidFill>
                  <a:srgbClr val="000000"/>
                </a:solidFill>
              </a:rPr>
              <a:t>: many Americans base a happy, successful life on having children, a partner, and a home </a:t>
            </a:r>
          </a:p>
        </p:txBody>
      </p:sp>
      <p:sp>
        <p:nvSpPr>
          <p:cNvPr id="206" name="Shape 206"/>
          <p:cNvSpPr txBox="1"/>
          <p:nvPr/>
        </p:nvSpPr>
        <p:spPr>
          <a:xfrm>
            <a:off x="4642800" y="4531800"/>
            <a:ext cx="5243700" cy="611700"/>
          </a:xfrm>
          <a:prstGeom prst="rect">
            <a:avLst/>
          </a:prstGeom>
          <a:noFill/>
          <a:ln>
            <a:noFill/>
          </a:ln>
        </p:spPr>
        <p:txBody>
          <a:bodyPr anchorCtr="0" anchor="t" bIns="91425" lIns="91425" rIns="91425" tIns="91425">
            <a:noAutofit/>
          </a:bodyPr>
          <a:lstStyle/>
          <a:p>
            <a:pPr lvl="0" rtl="0">
              <a:lnSpc>
                <a:spcPct val="150000"/>
              </a:lnSpc>
              <a:spcBef>
                <a:spcPts val="600"/>
              </a:spcBef>
              <a:buNone/>
            </a:pPr>
            <a:r>
              <a:rPr lang="en" sz="1800">
                <a:solidFill>
                  <a:schemeClr val="dk1"/>
                </a:solidFill>
                <a:latin typeface="Georgia"/>
                <a:ea typeface="Georgia"/>
                <a:cs typeface="Georgia"/>
                <a:sym typeface="Georgia"/>
              </a:rPr>
              <a:t>(American Psychology Association, 2013)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115400" y="155625"/>
            <a:ext cx="8918700" cy="876900"/>
          </a:xfrm>
          <a:prstGeom prst="rect">
            <a:avLst/>
          </a:prstGeom>
        </p:spPr>
        <p:txBody>
          <a:bodyPr anchorCtr="0" anchor="b" bIns="91425" lIns="91425" rIns="91425" tIns="91425">
            <a:noAutofit/>
          </a:bodyPr>
          <a:lstStyle/>
          <a:p>
            <a:pPr lvl="0" rtl="0">
              <a:spcBef>
                <a:spcPts val="0"/>
              </a:spcBef>
              <a:buNone/>
            </a:pPr>
            <a:r>
              <a:rPr lang="en" sz="4000">
                <a:solidFill>
                  <a:srgbClr val="000000"/>
                </a:solidFill>
              </a:rPr>
              <a:t>School and Dating (Japan) </a:t>
            </a:r>
          </a:p>
        </p:txBody>
      </p:sp>
      <p:sp>
        <p:nvSpPr>
          <p:cNvPr id="212" name="Shape 212"/>
          <p:cNvSpPr txBox="1"/>
          <p:nvPr>
            <p:ph idx="1" type="body"/>
          </p:nvPr>
        </p:nvSpPr>
        <p:spPr>
          <a:xfrm>
            <a:off x="282225" y="1282800"/>
            <a:ext cx="4146600" cy="38076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lang="en" sz="2400"/>
              <a:t>Myths</a:t>
            </a:r>
          </a:p>
          <a:p>
            <a:pPr lvl="0" rtl="0">
              <a:spcBef>
                <a:spcPts val="0"/>
              </a:spcBef>
              <a:buNone/>
            </a:pPr>
            <a:r>
              <a:rPr i="1" lang="en" sz="2000">
                <a:solidFill>
                  <a:srgbClr val="000000"/>
                </a:solidFill>
              </a:rPr>
              <a:t>“...46 percent of women between the age of 16 to 24 despise sexual contact. And 25 percent of the guys in that same age…"</a:t>
            </a:r>
          </a:p>
          <a:p>
            <a:pPr lvl="0" rtl="0">
              <a:spcBef>
                <a:spcPts val="0"/>
              </a:spcBef>
              <a:buNone/>
            </a:pPr>
            <a:r>
              <a:rPr i="1" lang="en" sz="2000">
                <a:solidFill>
                  <a:srgbClr val="000000"/>
                </a:solidFill>
              </a:rPr>
              <a:t>				</a:t>
            </a:r>
            <a:r>
              <a:rPr lang="en" sz="1800">
                <a:solidFill>
                  <a:srgbClr val="000000"/>
                </a:solidFill>
              </a:rPr>
              <a:t>(</a:t>
            </a:r>
            <a:r>
              <a:rPr lang="en" sz="1800">
                <a:solidFill>
                  <a:srgbClr val="000000"/>
                </a:solidFill>
                <a:highlight>
                  <a:srgbClr val="FFFFFF"/>
                </a:highlight>
              </a:rPr>
              <a:t>Aziz Ansari, 2015)</a:t>
            </a:r>
          </a:p>
        </p:txBody>
      </p:sp>
      <p:sp>
        <p:nvSpPr>
          <p:cNvPr id="213" name="Shape 213"/>
          <p:cNvSpPr txBox="1"/>
          <p:nvPr/>
        </p:nvSpPr>
        <p:spPr>
          <a:xfrm>
            <a:off x="4720100" y="1269450"/>
            <a:ext cx="4076700" cy="3834300"/>
          </a:xfrm>
          <a:prstGeom prst="rect">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45833"/>
              <a:buFont typeface="Arial"/>
              <a:buNone/>
            </a:pPr>
            <a:r>
              <a:rPr lang="en" sz="2400">
                <a:solidFill>
                  <a:schemeClr val="dk1"/>
                </a:solidFill>
                <a:latin typeface="Georgia"/>
                <a:ea typeface="Georgia"/>
                <a:cs typeface="Georgia"/>
                <a:sym typeface="Georgia"/>
              </a:rPr>
              <a:t>Reality</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37.6% of singles say they don’t want a romantic partner</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60.8% voiced interest in romantic relationships</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86.3% of men and 89.4% of women still said they "intend to marry some day"</a:t>
            </a:r>
          </a:p>
          <a:p>
            <a:pPr lvl="0" rtl="0">
              <a:lnSpc>
                <a:spcPct val="116666"/>
              </a:lnSpc>
              <a:spcBef>
                <a:spcPts val="1100"/>
              </a:spcBef>
              <a:spcAft>
                <a:spcPts val="1100"/>
              </a:spcAft>
              <a:buNone/>
            </a:pPr>
            <a:r>
              <a:t/>
            </a:r>
            <a:endParaRPr b="1" sz="1350">
              <a:solidFill>
                <a:srgbClr val="333333"/>
              </a:solidFill>
              <a:highlight>
                <a:srgbClr val="FFFFFF"/>
              </a:highlight>
            </a:endParaRPr>
          </a:p>
        </p:txBody>
      </p:sp>
      <p:sp>
        <p:nvSpPr>
          <p:cNvPr id="214" name="Shape 214"/>
          <p:cNvSpPr txBox="1"/>
          <p:nvPr/>
        </p:nvSpPr>
        <p:spPr>
          <a:xfrm>
            <a:off x="6599600" y="4429750"/>
            <a:ext cx="2434500" cy="5004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(Japan times, 2015)</a:t>
            </a:r>
            <a:r>
              <a:rPr lang="en" sz="2000">
                <a:latin typeface="Georgia"/>
                <a:ea typeface="Georgia"/>
                <a:cs typeface="Georgia"/>
                <a:sym typeface="Georgia"/>
              </a:rPr>
              <a:t>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115400" y="155625"/>
            <a:ext cx="8918700" cy="876900"/>
          </a:xfrm>
          <a:prstGeom prst="rect">
            <a:avLst/>
          </a:prstGeom>
        </p:spPr>
        <p:txBody>
          <a:bodyPr anchorCtr="0" anchor="b" bIns="91425" lIns="91425" rIns="91425" tIns="91425">
            <a:noAutofit/>
          </a:bodyPr>
          <a:lstStyle/>
          <a:p>
            <a:pPr lvl="0" rtl="0">
              <a:spcBef>
                <a:spcPts val="0"/>
              </a:spcBef>
              <a:buNone/>
            </a:pPr>
            <a:r>
              <a:rPr lang="en" sz="4000">
                <a:solidFill>
                  <a:srgbClr val="000000"/>
                </a:solidFill>
              </a:rPr>
              <a:t>School and Dating  (United States)</a:t>
            </a:r>
          </a:p>
        </p:txBody>
      </p:sp>
      <p:sp>
        <p:nvSpPr>
          <p:cNvPr id="220" name="Shape 220"/>
          <p:cNvSpPr txBox="1"/>
          <p:nvPr>
            <p:ph idx="1" type="body"/>
          </p:nvPr>
        </p:nvSpPr>
        <p:spPr>
          <a:xfrm>
            <a:off x="282225" y="1282800"/>
            <a:ext cx="4297500" cy="38076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algn="ctr">
              <a:spcBef>
                <a:spcPts val="0"/>
              </a:spcBef>
              <a:buClr>
                <a:schemeClr val="dk1"/>
              </a:buClr>
              <a:buSzPct val="45833"/>
              <a:buFont typeface="Arial"/>
              <a:buNone/>
            </a:pPr>
            <a:r>
              <a:rPr lang="en" sz="2400">
                <a:solidFill>
                  <a:schemeClr val="dk1"/>
                </a:solidFill>
              </a:rPr>
              <a:t>Myths:</a:t>
            </a:r>
          </a:p>
          <a:p>
            <a:pPr lvl="0" rtl="0">
              <a:spcBef>
                <a:spcPts val="0"/>
              </a:spcBef>
              <a:buNone/>
            </a:pPr>
            <a:r>
              <a:rPr i="1" lang="en" sz="2000">
                <a:solidFill>
                  <a:srgbClr val="000000"/>
                </a:solidFill>
              </a:rPr>
              <a:t>“College students prefer short-term, casual relationships over long-term relationships because it allows them to focus on their academic and career goals.” </a:t>
            </a:r>
          </a:p>
          <a:p>
            <a:pPr indent="457200" lvl="0" marL="914400" rtl="0">
              <a:spcBef>
                <a:spcPts val="0"/>
              </a:spcBef>
              <a:buNone/>
            </a:pPr>
            <a:r>
              <a:rPr lang="en" sz="2000">
                <a:solidFill>
                  <a:srgbClr val="000000"/>
                </a:solidFill>
              </a:rPr>
              <a:t>  (Heather Fishel, 2010)</a:t>
            </a:r>
          </a:p>
        </p:txBody>
      </p:sp>
      <p:sp>
        <p:nvSpPr>
          <p:cNvPr id="221" name="Shape 221"/>
          <p:cNvSpPr txBox="1"/>
          <p:nvPr/>
        </p:nvSpPr>
        <p:spPr>
          <a:xfrm>
            <a:off x="4648000" y="1282800"/>
            <a:ext cx="4297500" cy="3807600"/>
          </a:xfrm>
          <a:prstGeom prst="rect">
            <a:avLst/>
          </a:prstGeom>
          <a:no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45833"/>
              <a:buFont typeface="Arial"/>
              <a:buNone/>
            </a:pPr>
            <a:r>
              <a:rPr lang="en" sz="2400">
                <a:solidFill>
                  <a:schemeClr val="dk1"/>
                </a:solidFill>
                <a:latin typeface="Georgia"/>
                <a:ea typeface="Georgia"/>
                <a:cs typeface="Georgia"/>
                <a:sym typeface="Georgia"/>
              </a:rPr>
              <a:t>Reality:</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32.5% of college relationships are long-distance (Statistic Brain)</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25% of college Seniors are virgins (USA Today)</a:t>
            </a:r>
          </a:p>
          <a:p>
            <a:pPr indent="-355600" lvl="0" marL="457200" rtl="0">
              <a:lnSpc>
                <a:spcPct val="116666"/>
              </a:lnSpc>
              <a:spcBef>
                <a:spcPts val="1100"/>
              </a:spcBef>
              <a:spcAft>
                <a:spcPts val="1100"/>
              </a:spcAft>
              <a:buSzPct val="100000"/>
              <a:buFont typeface="Georgia"/>
              <a:buChar char="●"/>
            </a:pPr>
            <a:r>
              <a:rPr lang="en" sz="2000">
                <a:latin typeface="Georgia"/>
                <a:ea typeface="Georgia"/>
                <a:cs typeface="Georgia"/>
                <a:sym typeface="Georgia"/>
              </a:rPr>
              <a:t>1/3 of college Seniors have been on fewer than two dates (Independent Women's Forum)</a:t>
            </a:r>
          </a:p>
          <a:p>
            <a:pPr lvl="0" rtl="0">
              <a:lnSpc>
                <a:spcPct val="116666"/>
              </a:lnSpc>
              <a:spcBef>
                <a:spcPts val="1100"/>
              </a:spcBef>
              <a:spcAft>
                <a:spcPts val="1100"/>
              </a:spcAft>
              <a:buNone/>
            </a:pPr>
            <a:r>
              <a:t/>
            </a:r>
            <a:endParaRPr b="1" sz="1350">
              <a:solidFill>
                <a:srgbClr val="333333"/>
              </a:solidFill>
              <a:highlight>
                <a:srgbClr val="FFFFFF"/>
              </a:highlight>
            </a:endParaRPr>
          </a:p>
        </p:txBody>
      </p:sp>
      <p:sp>
        <p:nvSpPr>
          <p:cNvPr id="222" name="Shape 222"/>
          <p:cNvSpPr txBox="1"/>
          <p:nvPr/>
        </p:nvSpPr>
        <p:spPr>
          <a:xfrm>
            <a:off x="614675" y="1282800"/>
            <a:ext cx="3236100" cy="500400"/>
          </a:xfrm>
          <a:prstGeom prst="rect">
            <a:avLst/>
          </a:prstGeom>
          <a:noFill/>
          <a:ln>
            <a:noFill/>
          </a:ln>
        </p:spPr>
        <p:txBody>
          <a:bodyPr anchorCtr="0" anchor="t" bIns="91425" lIns="91425" rIns="91425" tIns="91425">
            <a:noAutofit/>
          </a:bodyPr>
          <a:lstStyle/>
          <a:p>
            <a:pPr lvl="0" rtl="0" algn="ctr">
              <a:spcBef>
                <a:spcPts val="0"/>
              </a:spcBef>
              <a:buNone/>
            </a:pPr>
            <a:r>
              <a:t/>
            </a:r>
            <a:endParaRPr sz="2400">
              <a:latin typeface="Georgia"/>
              <a:ea typeface="Georgia"/>
              <a:cs typeface="Georgia"/>
              <a:sym typeface="Georgia"/>
            </a:endParaRPr>
          </a:p>
        </p:txBody>
      </p:sp>
      <p:sp>
        <p:nvSpPr>
          <p:cNvPr id="223" name="Shape 223"/>
          <p:cNvSpPr txBox="1"/>
          <p:nvPr/>
        </p:nvSpPr>
        <p:spPr>
          <a:xfrm>
            <a:off x="5368000" y="1282800"/>
            <a:ext cx="3267900" cy="500400"/>
          </a:xfrm>
          <a:prstGeom prst="rect">
            <a:avLst/>
          </a:prstGeom>
          <a:noFill/>
          <a:ln>
            <a:noFill/>
          </a:ln>
        </p:spPr>
        <p:txBody>
          <a:bodyPr anchorCtr="0" anchor="t" bIns="91425" lIns="91425" rIns="91425" tIns="91425">
            <a:noAutofit/>
          </a:bodyPr>
          <a:lstStyle/>
          <a:p>
            <a:pPr lvl="0" rtl="0" algn="ctr">
              <a:spcBef>
                <a:spcPts val="0"/>
              </a:spcBef>
              <a:buNone/>
            </a:pPr>
            <a:r>
              <a:t/>
            </a:r>
            <a:endParaRPr sz="2400">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ph type="title"/>
          </p:nvPr>
        </p:nvSpPr>
        <p:spPr>
          <a:xfrm>
            <a:off x="457200" y="155628"/>
            <a:ext cx="8229600" cy="1044599"/>
          </a:xfrm>
          <a:prstGeom prst="rect">
            <a:avLst/>
          </a:prstGeom>
        </p:spPr>
        <p:txBody>
          <a:bodyPr anchorCtr="0" anchor="b" bIns="91425" lIns="91425" rIns="91425" tIns="91425">
            <a:noAutofit/>
          </a:bodyPr>
          <a:lstStyle/>
          <a:p>
            <a:pPr lvl="0">
              <a:spcBef>
                <a:spcPts val="0"/>
              </a:spcBef>
              <a:buNone/>
            </a:pPr>
            <a:r>
              <a:rPr lang="en" sz="4000">
                <a:solidFill>
                  <a:srgbClr val="000000"/>
                </a:solidFill>
              </a:rPr>
              <a:t>Research Method</a:t>
            </a:r>
          </a:p>
        </p:txBody>
      </p:sp>
      <p:sp>
        <p:nvSpPr>
          <p:cNvPr id="229" name="Shape 229"/>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81000" lvl="0" marL="457200" rtl="0">
              <a:lnSpc>
                <a:spcPct val="115000"/>
              </a:lnSpc>
              <a:spcBef>
                <a:spcPts val="0"/>
              </a:spcBef>
              <a:buClr>
                <a:srgbClr val="000000"/>
              </a:buClr>
              <a:buSzPct val="100000"/>
            </a:pPr>
            <a:r>
              <a:rPr lang="en" sz="2400">
                <a:solidFill>
                  <a:srgbClr val="000000"/>
                </a:solidFill>
              </a:rPr>
              <a:t>Study Participants </a:t>
            </a:r>
          </a:p>
          <a:p>
            <a:pPr indent="-228600" lvl="1" marL="914400" rtl="0">
              <a:lnSpc>
                <a:spcPct val="115000"/>
              </a:lnSpc>
              <a:spcBef>
                <a:spcPts val="0"/>
              </a:spcBef>
              <a:buClr>
                <a:srgbClr val="000000"/>
              </a:buClr>
            </a:pPr>
            <a:r>
              <a:rPr lang="en">
                <a:solidFill>
                  <a:srgbClr val="0000FF"/>
                </a:solidFill>
              </a:rPr>
              <a:t>160</a:t>
            </a:r>
            <a:r>
              <a:rPr lang="en">
                <a:solidFill>
                  <a:srgbClr val="000000"/>
                </a:solidFill>
              </a:rPr>
              <a:t> university students</a:t>
            </a:r>
          </a:p>
          <a:p>
            <a:pPr indent="-381000" lvl="3" marL="1828800" rtl="0">
              <a:lnSpc>
                <a:spcPct val="115000"/>
              </a:lnSpc>
              <a:spcBef>
                <a:spcPts val="0"/>
              </a:spcBef>
              <a:buClr>
                <a:srgbClr val="000000"/>
              </a:buClr>
              <a:buSzPct val="100000"/>
            </a:pPr>
            <a:r>
              <a:rPr lang="en" sz="2400">
                <a:solidFill>
                  <a:srgbClr val="000000"/>
                </a:solidFill>
              </a:rPr>
              <a:t>80 Japanese (50 female, 30 male)</a:t>
            </a:r>
          </a:p>
          <a:p>
            <a:pPr indent="-381000" lvl="3" marL="1828800" rtl="0">
              <a:lnSpc>
                <a:spcPct val="115000"/>
              </a:lnSpc>
              <a:spcBef>
                <a:spcPts val="0"/>
              </a:spcBef>
              <a:buClr>
                <a:srgbClr val="000000"/>
              </a:buClr>
              <a:buSzPct val="100000"/>
            </a:pPr>
            <a:r>
              <a:rPr lang="en" sz="2400">
                <a:solidFill>
                  <a:srgbClr val="000000"/>
                </a:solidFill>
              </a:rPr>
              <a:t>80 American (50 female, 30 male)</a:t>
            </a:r>
          </a:p>
          <a:p>
            <a:pPr indent="-381000" lvl="0" marL="457200" rtl="0">
              <a:lnSpc>
                <a:spcPct val="115000"/>
              </a:lnSpc>
              <a:spcBef>
                <a:spcPts val="0"/>
              </a:spcBef>
              <a:buClr>
                <a:srgbClr val="000000"/>
              </a:buClr>
              <a:buSzPct val="100000"/>
            </a:pPr>
            <a:r>
              <a:rPr lang="en" sz="2400">
                <a:solidFill>
                  <a:srgbClr val="000000"/>
                </a:solidFill>
              </a:rPr>
              <a:t>Research Instrument  </a:t>
            </a:r>
          </a:p>
          <a:p>
            <a:pPr indent="-228600" lvl="1" marL="914400" rtl="0">
              <a:lnSpc>
                <a:spcPct val="115000"/>
              </a:lnSpc>
              <a:spcBef>
                <a:spcPts val="0"/>
              </a:spcBef>
              <a:buClr>
                <a:srgbClr val="000000"/>
              </a:buClr>
            </a:pPr>
            <a:r>
              <a:rPr lang="en" u="sng">
                <a:solidFill>
                  <a:srgbClr val="000000"/>
                </a:solidFill>
                <a:hlinkClick r:id="rId3"/>
              </a:rPr>
              <a:t>Online Survey</a:t>
            </a:r>
            <a:r>
              <a:rPr lang="en">
                <a:solidFill>
                  <a:srgbClr val="000000"/>
                </a:solidFill>
              </a:rPr>
              <a:t> (Google Forms)</a:t>
            </a:r>
          </a:p>
          <a:p>
            <a:pPr indent="-381000" lvl="3" marL="1828800" rtl="0">
              <a:lnSpc>
                <a:spcPct val="115000"/>
              </a:lnSpc>
              <a:spcBef>
                <a:spcPts val="0"/>
              </a:spcBef>
              <a:buClr>
                <a:srgbClr val="000000"/>
              </a:buClr>
              <a:buSzPct val="100000"/>
            </a:pPr>
            <a:r>
              <a:rPr lang="en" sz="2400" u="sng">
                <a:solidFill>
                  <a:schemeClr val="hlink"/>
                </a:solidFill>
                <a:hlinkClick r:id="rId4"/>
              </a:rPr>
              <a:t>Japanese</a:t>
            </a:r>
            <a:r>
              <a:rPr lang="en" sz="2400">
                <a:solidFill>
                  <a:srgbClr val="000000"/>
                </a:solidFill>
              </a:rPr>
              <a:t>, </a:t>
            </a:r>
            <a:r>
              <a:rPr lang="en" sz="2400" u="sng">
                <a:solidFill>
                  <a:schemeClr val="hlink"/>
                </a:solidFill>
                <a:hlinkClick r:id="rId5"/>
              </a:rPr>
              <a:t>English</a:t>
            </a:r>
          </a:p>
          <a:p>
            <a:pPr indent="0" lvl="0" marL="0" rtl="0">
              <a:lnSpc>
                <a:spcPct val="115000"/>
              </a:lnSpc>
              <a:spcBef>
                <a:spcPts val="0"/>
              </a:spcBef>
              <a:buNone/>
            </a:pPr>
            <a:r>
              <a:rPr lang="en" sz="1800"/>
              <a:t>				</a:t>
            </a:r>
          </a:p>
          <a:p>
            <a:pPr lvl="0">
              <a:spcBef>
                <a:spcPts val="0"/>
              </a:spcBef>
              <a:buNone/>
            </a:pPr>
            <a:r>
              <a:rPr lang="en"/>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a:t>
            </a:r>
            <a:r>
              <a:rPr lang="en"/>
              <a:t>Findings </a:t>
            </a:r>
            <a:r>
              <a:rPr lang="en">
                <a:solidFill>
                  <a:srgbClr val="000000"/>
                </a:solidFill>
              </a:rPr>
              <a:t>1</a:t>
            </a:r>
          </a:p>
        </p:txBody>
      </p:sp>
      <p:sp>
        <p:nvSpPr>
          <p:cNvPr id="235" name="Shape 235"/>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nSpc>
                <a:spcPct val="115000"/>
              </a:lnSpc>
              <a:spcBef>
                <a:spcPts val="0"/>
              </a:spcBef>
              <a:buNone/>
            </a:pPr>
            <a:r>
              <a:rPr lang="en">
                <a:solidFill>
                  <a:schemeClr val="dk1"/>
                </a:solidFill>
              </a:rPr>
              <a:t>Research Question 1:</a:t>
            </a:r>
          </a:p>
          <a:p>
            <a:pPr lvl="0" rtl="0">
              <a:lnSpc>
                <a:spcPct val="115000"/>
              </a:lnSpc>
              <a:spcBef>
                <a:spcPts val="0"/>
              </a:spcBef>
              <a:buNone/>
            </a:pPr>
            <a:r>
              <a:t/>
            </a:r>
            <a:endParaRPr sz="1800">
              <a:solidFill>
                <a:schemeClr val="dk1"/>
              </a:solidFill>
            </a:endParaRPr>
          </a:p>
          <a:p>
            <a:pPr lvl="0">
              <a:lnSpc>
                <a:spcPct val="115000"/>
              </a:lnSpc>
              <a:spcBef>
                <a:spcPts val="0"/>
              </a:spcBef>
              <a:buNone/>
            </a:pPr>
            <a:r>
              <a:rPr lang="en">
                <a:solidFill>
                  <a:schemeClr val="dk1"/>
                </a:solidFill>
              </a:rPr>
              <a:t>What are students perceptions on college dating in Japan and America, and how does this affect how they find a partner?</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b="1906" l="1376" r="29477" t="9824"/>
          <a:stretch/>
        </p:blipFill>
        <p:spPr>
          <a:xfrm>
            <a:off x="485350" y="818225"/>
            <a:ext cx="3489199" cy="3066524"/>
          </a:xfrm>
          <a:prstGeom prst="rect">
            <a:avLst/>
          </a:prstGeom>
          <a:noFill/>
          <a:ln>
            <a:noFill/>
          </a:ln>
        </p:spPr>
      </p:pic>
      <p:sp>
        <p:nvSpPr>
          <p:cNvPr id="241" name="Shape 241"/>
          <p:cNvSpPr txBox="1"/>
          <p:nvPr/>
        </p:nvSpPr>
        <p:spPr>
          <a:xfrm>
            <a:off x="0" y="3959625"/>
            <a:ext cx="9144000" cy="875100"/>
          </a:xfrm>
          <a:prstGeom prst="rect">
            <a:avLst/>
          </a:prstGeom>
          <a:noFill/>
          <a:ln>
            <a:noFill/>
          </a:ln>
        </p:spPr>
        <p:txBody>
          <a:bodyPr anchorCtr="0" anchor="t" bIns="91425" lIns="91425" rIns="91425" tIns="91425">
            <a:noAutofit/>
          </a:bodyPr>
          <a:lstStyle/>
          <a:p>
            <a:pPr lvl="0" rtl="0" algn="ctr">
              <a:lnSpc>
                <a:spcPct val="115000"/>
              </a:lnSpc>
              <a:spcBef>
                <a:spcPts val="600"/>
              </a:spcBef>
              <a:buNone/>
            </a:pPr>
            <a:r>
              <a:rPr lang="en" sz="1900">
                <a:latin typeface="Georgia"/>
                <a:ea typeface="Georgia"/>
                <a:cs typeface="Georgia"/>
                <a:sym typeface="Georgia"/>
              </a:rPr>
              <a:t>Both groups prioritize their schoolwork overall, but </a:t>
            </a:r>
            <a:r>
              <a:rPr lang="en" sz="1900">
                <a:solidFill>
                  <a:srgbClr val="0000FF"/>
                </a:solidFill>
                <a:latin typeface="Georgia"/>
                <a:ea typeface="Georgia"/>
                <a:cs typeface="Georgia"/>
                <a:sym typeface="Georgia"/>
              </a:rPr>
              <a:t>Japanese </a:t>
            </a:r>
            <a:r>
              <a:rPr lang="en" sz="1900">
                <a:latin typeface="Georgia"/>
                <a:ea typeface="Georgia"/>
                <a:cs typeface="Georgia"/>
                <a:sym typeface="Georgia"/>
              </a:rPr>
              <a:t>prioritize </a:t>
            </a:r>
            <a:r>
              <a:rPr lang="en" sz="1900">
                <a:solidFill>
                  <a:srgbClr val="0000FF"/>
                </a:solidFill>
                <a:latin typeface="Georgia"/>
                <a:ea typeface="Georgia"/>
                <a:cs typeface="Georgia"/>
                <a:sym typeface="Georgia"/>
              </a:rPr>
              <a:t>love before work</a:t>
            </a:r>
            <a:r>
              <a:rPr lang="en" sz="1900">
                <a:latin typeface="Georgia"/>
                <a:ea typeface="Georgia"/>
                <a:cs typeface="Georgia"/>
                <a:sym typeface="Georgia"/>
              </a:rPr>
              <a:t>, while</a:t>
            </a:r>
            <a:r>
              <a:rPr lang="en" sz="1900">
                <a:solidFill>
                  <a:srgbClr val="FF0000"/>
                </a:solidFill>
                <a:latin typeface="Georgia"/>
                <a:ea typeface="Georgia"/>
                <a:cs typeface="Georgia"/>
                <a:sym typeface="Georgia"/>
              </a:rPr>
              <a:t> Americans</a:t>
            </a:r>
            <a:r>
              <a:rPr lang="en" sz="1900">
                <a:latin typeface="Georgia"/>
                <a:ea typeface="Georgia"/>
                <a:cs typeface="Georgia"/>
                <a:sym typeface="Georgia"/>
              </a:rPr>
              <a:t> still prioritize </a:t>
            </a:r>
            <a:r>
              <a:rPr lang="en" sz="1900">
                <a:solidFill>
                  <a:srgbClr val="FF0000"/>
                </a:solidFill>
                <a:latin typeface="Georgia"/>
                <a:ea typeface="Georgia"/>
                <a:cs typeface="Georgia"/>
                <a:sym typeface="Georgia"/>
              </a:rPr>
              <a:t>work before romantic</a:t>
            </a:r>
            <a:r>
              <a:rPr lang="en" sz="1900">
                <a:latin typeface="Georgia"/>
                <a:ea typeface="Georgia"/>
                <a:cs typeface="Georgia"/>
                <a:sym typeface="Georgia"/>
              </a:rPr>
              <a:t> relationships.</a:t>
            </a:r>
          </a:p>
        </p:txBody>
      </p:sp>
      <p:pic>
        <p:nvPicPr>
          <p:cNvPr id="242" name="Shape 242"/>
          <p:cNvPicPr preferRelativeResize="0"/>
          <p:nvPr/>
        </p:nvPicPr>
        <p:blipFill rotWithShape="1">
          <a:blip r:embed="rId4">
            <a:alphaModFix/>
          </a:blip>
          <a:srcRect b="1877" l="2008" r="0" t="11625"/>
          <a:stretch/>
        </p:blipFill>
        <p:spPr>
          <a:xfrm>
            <a:off x="3796124" y="723530"/>
            <a:ext cx="5347874" cy="3250019"/>
          </a:xfrm>
          <a:prstGeom prst="rect">
            <a:avLst/>
          </a:prstGeom>
          <a:noFill/>
          <a:ln>
            <a:noFill/>
          </a:ln>
        </p:spPr>
      </p:pic>
      <p:sp>
        <p:nvSpPr>
          <p:cNvPr id="243" name="Shape 243"/>
          <p:cNvSpPr txBox="1"/>
          <p:nvPr/>
        </p:nvSpPr>
        <p:spPr>
          <a:xfrm>
            <a:off x="1404675" y="98225"/>
            <a:ext cx="6172200" cy="720000"/>
          </a:xfrm>
          <a:prstGeom prst="rect">
            <a:avLst/>
          </a:prstGeom>
          <a:noFill/>
          <a:ln>
            <a:noFill/>
          </a:ln>
        </p:spPr>
        <p:txBody>
          <a:bodyPr anchorCtr="0" anchor="t" bIns="91425" lIns="91425" rIns="91425" tIns="91425">
            <a:noAutofit/>
          </a:bodyPr>
          <a:lstStyle/>
          <a:p>
            <a:pPr lvl="0" algn="ctr">
              <a:spcBef>
                <a:spcPts val="0"/>
              </a:spcBef>
              <a:buNone/>
            </a:pPr>
            <a:r>
              <a:rPr lang="en" sz="3000">
                <a:latin typeface="Georgia"/>
                <a:ea typeface="Georgia"/>
                <a:cs typeface="Georgia"/>
                <a:sym typeface="Georgia"/>
              </a:rPr>
              <a:t>Importance of Love/School/Work</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155628"/>
            <a:ext cx="8229600" cy="1044600"/>
          </a:xfrm>
          <a:prstGeom prst="rect">
            <a:avLst/>
          </a:prstGeom>
        </p:spPr>
        <p:txBody>
          <a:bodyPr anchorCtr="0" anchor="b" bIns="91425" lIns="91425" rIns="91425" tIns="91425">
            <a:noAutofit/>
          </a:bodyPr>
          <a:lstStyle/>
          <a:p>
            <a:pPr lvl="0" algn="ctr">
              <a:spcBef>
                <a:spcPts val="0"/>
              </a:spcBef>
              <a:buNone/>
            </a:pPr>
            <a:r>
              <a:rPr lang="en">
                <a:solidFill>
                  <a:srgbClr val="000000"/>
                </a:solidFill>
              </a:rPr>
              <a:t>Outline</a:t>
            </a:r>
          </a:p>
        </p:txBody>
      </p:sp>
      <p:sp>
        <p:nvSpPr>
          <p:cNvPr id="115" name="Shape 115"/>
          <p:cNvSpPr txBox="1"/>
          <p:nvPr>
            <p:ph idx="1" type="body"/>
          </p:nvPr>
        </p:nvSpPr>
        <p:spPr>
          <a:xfrm>
            <a:off x="457200" y="1133900"/>
            <a:ext cx="8229600" cy="3627900"/>
          </a:xfrm>
          <a:prstGeom prst="rect">
            <a:avLst/>
          </a:prstGeom>
        </p:spPr>
        <p:txBody>
          <a:bodyPr anchorCtr="0" anchor="t" bIns="91425" lIns="91425" rIns="91425" tIns="91425">
            <a:noAutofit/>
          </a:bodyPr>
          <a:lstStyle/>
          <a:p>
            <a:pPr indent="-355600" lvl="0" marL="457200">
              <a:lnSpc>
                <a:spcPct val="115000"/>
              </a:lnSpc>
              <a:spcBef>
                <a:spcPts val="0"/>
              </a:spcBef>
              <a:buClr>
                <a:srgbClr val="000000"/>
              </a:buClr>
              <a:buSzPct val="100000"/>
            </a:pPr>
            <a:r>
              <a:rPr lang="en" sz="2000">
                <a:solidFill>
                  <a:srgbClr val="000000"/>
                </a:solidFill>
              </a:rPr>
              <a:t>Significance of the Study </a:t>
            </a:r>
          </a:p>
          <a:p>
            <a:pPr indent="-355600" lvl="0" marL="457200">
              <a:lnSpc>
                <a:spcPct val="115000"/>
              </a:lnSpc>
              <a:spcBef>
                <a:spcPts val="0"/>
              </a:spcBef>
              <a:buClr>
                <a:srgbClr val="000000"/>
              </a:buClr>
              <a:buSzPct val="100000"/>
            </a:pPr>
            <a:r>
              <a:rPr lang="en" sz="2000">
                <a:solidFill>
                  <a:srgbClr val="000000"/>
                </a:solidFill>
              </a:rPr>
              <a:t>Research Questions </a:t>
            </a:r>
          </a:p>
          <a:p>
            <a:pPr indent="-355600" lvl="0" marL="457200">
              <a:lnSpc>
                <a:spcPct val="115000"/>
              </a:lnSpc>
              <a:spcBef>
                <a:spcPts val="0"/>
              </a:spcBef>
              <a:buClr>
                <a:srgbClr val="000000"/>
              </a:buClr>
              <a:buSzPct val="100000"/>
            </a:pPr>
            <a:r>
              <a:rPr lang="en" sz="2000">
                <a:solidFill>
                  <a:srgbClr val="000000"/>
                </a:solidFill>
              </a:rPr>
              <a:t>Literature Review</a:t>
            </a:r>
          </a:p>
          <a:p>
            <a:pPr indent="-355600" lvl="0" marL="457200">
              <a:lnSpc>
                <a:spcPct val="115000"/>
              </a:lnSpc>
              <a:spcBef>
                <a:spcPts val="0"/>
              </a:spcBef>
              <a:buClr>
                <a:srgbClr val="000000"/>
              </a:buClr>
              <a:buSzPct val="100000"/>
            </a:pPr>
            <a:r>
              <a:rPr lang="en" sz="2000">
                <a:solidFill>
                  <a:srgbClr val="000000"/>
                </a:solidFill>
              </a:rPr>
              <a:t>Research Method</a:t>
            </a:r>
          </a:p>
          <a:p>
            <a:pPr indent="-355600" lvl="0" marL="457200" rtl="0">
              <a:lnSpc>
                <a:spcPct val="115000"/>
              </a:lnSpc>
              <a:spcBef>
                <a:spcPts val="0"/>
              </a:spcBef>
              <a:buClr>
                <a:srgbClr val="000000"/>
              </a:buClr>
              <a:buSzPct val="100000"/>
            </a:pPr>
            <a:r>
              <a:rPr lang="en" sz="2000">
                <a:solidFill>
                  <a:srgbClr val="000000"/>
                </a:solidFill>
              </a:rPr>
              <a:t>Findings </a:t>
            </a:r>
          </a:p>
          <a:p>
            <a:pPr indent="-355600" lvl="0" marL="457200" rtl="0">
              <a:lnSpc>
                <a:spcPct val="115000"/>
              </a:lnSpc>
              <a:spcBef>
                <a:spcPts val="0"/>
              </a:spcBef>
              <a:buClr>
                <a:srgbClr val="000000"/>
              </a:buClr>
              <a:buSzPct val="100000"/>
            </a:pPr>
            <a:r>
              <a:rPr lang="en" sz="2000">
                <a:solidFill>
                  <a:srgbClr val="000000"/>
                </a:solidFill>
              </a:rPr>
              <a:t>Conclusion</a:t>
            </a:r>
            <a:r>
              <a:rPr lang="en" sz="2000"/>
              <a:t> and</a:t>
            </a:r>
            <a:r>
              <a:rPr lang="en" sz="2000">
                <a:solidFill>
                  <a:srgbClr val="000000"/>
                </a:solidFill>
              </a:rPr>
              <a:t> Discussion</a:t>
            </a:r>
            <a:r>
              <a:rPr lang="en" sz="2000"/>
              <a:t>s</a:t>
            </a:r>
          </a:p>
          <a:p>
            <a:pPr indent="-355600" lvl="0" marL="457200" rtl="0">
              <a:lnSpc>
                <a:spcPct val="115000"/>
              </a:lnSpc>
              <a:spcBef>
                <a:spcPts val="0"/>
              </a:spcBef>
              <a:buClr>
                <a:srgbClr val="000000"/>
              </a:buClr>
              <a:buSzPct val="100000"/>
            </a:pPr>
            <a:r>
              <a:rPr lang="en" sz="2000">
                <a:solidFill>
                  <a:schemeClr val="dk1"/>
                </a:solidFill>
              </a:rPr>
              <a:t>Limitations of the Study</a:t>
            </a:r>
          </a:p>
          <a:p>
            <a:pPr indent="-355600" lvl="0" marL="457200" rtl="0">
              <a:lnSpc>
                <a:spcPct val="115000"/>
              </a:lnSpc>
              <a:spcBef>
                <a:spcPts val="0"/>
              </a:spcBef>
              <a:buClr>
                <a:schemeClr val="dk1"/>
              </a:buClr>
              <a:buSzPct val="100000"/>
            </a:pPr>
            <a:r>
              <a:rPr lang="en" sz="2000">
                <a:solidFill>
                  <a:schemeClr val="dk1"/>
                </a:solidFill>
              </a:rPr>
              <a:t>Future Studies</a:t>
            </a:r>
          </a:p>
          <a:p>
            <a:pPr indent="-355600" lvl="0" marL="457200" rtl="0">
              <a:lnSpc>
                <a:spcPct val="115000"/>
              </a:lnSpc>
              <a:spcBef>
                <a:spcPts val="0"/>
              </a:spcBef>
              <a:buClr>
                <a:schemeClr val="dk1"/>
              </a:buClr>
              <a:buSzPct val="100000"/>
            </a:pPr>
            <a:r>
              <a:rPr lang="en" sz="2000">
                <a:solidFill>
                  <a:schemeClr val="dk1"/>
                </a:solidFill>
              </a:rPr>
              <a:t>Bibliography</a:t>
            </a:r>
          </a:p>
          <a:p>
            <a:pPr indent="-355600" lvl="0" marL="457200" rtl="0">
              <a:lnSpc>
                <a:spcPct val="115000"/>
              </a:lnSpc>
              <a:spcBef>
                <a:spcPts val="0"/>
              </a:spcBef>
              <a:buClr>
                <a:schemeClr val="dk1"/>
              </a:buClr>
              <a:buSzPct val="100000"/>
            </a:pPr>
            <a:r>
              <a:rPr lang="en" sz="2000">
                <a:solidFill>
                  <a:schemeClr val="dk1"/>
                </a:solidFill>
              </a:rPr>
              <a:t>Acknowledgements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pic>
        <p:nvPicPr>
          <p:cNvPr id="248" name="Shape 248"/>
          <p:cNvPicPr preferRelativeResize="0"/>
          <p:nvPr/>
        </p:nvPicPr>
        <p:blipFill rotWithShape="1">
          <a:blip r:embed="rId3">
            <a:alphaModFix/>
          </a:blip>
          <a:srcRect b="1785" l="707" r="1041" t="14385"/>
          <a:stretch/>
        </p:blipFill>
        <p:spPr>
          <a:xfrm>
            <a:off x="529137" y="856050"/>
            <a:ext cx="8085725" cy="3198524"/>
          </a:xfrm>
          <a:prstGeom prst="rect">
            <a:avLst/>
          </a:prstGeom>
          <a:noFill/>
          <a:ln>
            <a:noFill/>
          </a:ln>
        </p:spPr>
      </p:pic>
      <p:sp>
        <p:nvSpPr>
          <p:cNvPr id="249" name="Shape 249"/>
          <p:cNvSpPr txBox="1"/>
          <p:nvPr/>
        </p:nvSpPr>
        <p:spPr>
          <a:xfrm>
            <a:off x="323550" y="3986350"/>
            <a:ext cx="8496900" cy="939300"/>
          </a:xfrm>
          <a:prstGeom prst="rect">
            <a:avLst/>
          </a:prstGeom>
          <a:noFill/>
          <a:ln>
            <a:noFill/>
          </a:ln>
        </p:spPr>
        <p:txBody>
          <a:bodyPr anchorCtr="0" anchor="t" bIns="91425" lIns="91425" rIns="91425" tIns="91425">
            <a:noAutofit/>
          </a:bodyPr>
          <a:lstStyle/>
          <a:p>
            <a:pPr lvl="0" rtl="0" algn="ctr">
              <a:lnSpc>
                <a:spcPct val="115000"/>
              </a:lnSpc>
              <a:spcBef>
                <a:spcPts val="600"/>
              </a:spcBef>
              <a:buNone/>
            </a:pPr>
            <a:r>
              <a:rPr lang="en" sz="1800">
                <a:latin typeface="Georgia"/>
                <a:ea typeface="Georgia"/>
                <a:cs typeface="Georgia"/>
                <a:sym typeface="Georgia"/>
              </a:rPr>
              <a:t>There is no major difference between Japanese and American students regarding past relationships</a:t>
            </a:r>
            <a:r>
              <a:rPr lang="en" sz="1800">
                <a:latin typeface="Georgia"/>
                <a:ea typeface="Georgia"/>
                <a:cs typeface="Georgia"/>
                <a:sym typeface="Georgia"/>
              </a:rPr>
              <a:t>, but </a:t>
            </a:r>
            <a:r>
              <a:rPr lang="en" sz="1800">
                <a:solidFill>
                  <a:srgbClr val="0000FF"/>
                </a:solidFill>
                <a:latin typeface="Georgia"/>
                <a:ea typeface="Georgia"/>
                <a:cs typeface="Georgia"/>
                <a:sym typeface="Georgia"/>
              </a:rPr>
              <a:t>more</a:t>
            </a:r>
            <a:r>
              <a:rPr lang="en" sz="1800">
                <a:latin typeface="Georgia"/>
                <a:ea typeface="Georgia"/>
                <a:cs typeface="Georgia"/>
                <a:sym typeface="Georgia"/>
              </a:rPr>
              <a:t> </a:t>
            </a:r>
            <a:r>
              <a:rPr lang="en" sz="1800">
                <a:solidFill>
                  <a:srgbClr val="0000FF"/>
                </a:solidFill>
                <a:latin typeface="Georgia"/>
                <a:ea typeface="Georgia"/>
                <a:cs typeface="Georgia"/>
                <a:sym typeface="Georgia"/>
              </a:rPr>
              <a:t>Japanese students</a:t>
            </a:r>
            <a:r>
              <a:rPr lang="en" sz="1800">
                <a:latin typeface="Georgia"/>
                <a:ea typeface="Georgia"/>
                <a:cs typeface="Georgia"/>
                <a:sym typeface="Georgia"/>
              </a:rPr>
              <a:t> have </a:t>
            </a:r>
            <a:r>
              <a:rPr lang="en" sz="1800">
                <a:solidFill>
                  <a:srgbClr val="0000FF"/>
                </a:solidFill>
                <a:latin typeface="Georgia"/>
                <a:ea typeface="Georgia"/>
                <a:cs typeface="Georgia"/>
                <a:sym typeface="Georgia"/>
              </a:rPr>
              <a:t>no prior dating experience</a:t>
            </a:r>
            <a:r>
              <a:rPr lang="en" sz="1800">
                <a:latin typeface="Georgia"/>
                <a:ea typeface="Georgia"/>
                <a:cs typeface="Georgia"/>
                <a:sym typeface="Georgia"/>
              </a:rPr>
              <a:t>.</a:t>
            </a:r>
          </a:p>
        </p:txBody>
      </p:sp>
      <p:sp>
        <p:nvSpPr>
          <p:cNvPr id="250" name="Shape 250"/>
          <p:cNvSpPr txBox="1"/>
          <p:nvPr/>
        </p:nvSpPr>
        <p:spPr>
          <a:xfrm>
            <a:off x="381300" y="172650"/>
            <a:ext cx="8381400" cy="683400"/>
          </a:xfrm>
          <a:prstGeom prst="rect">
            <a:avLst/>
          </a:prstGeom>
          <a:noFill/>
          <a:ln>
            <a:noFill/>
          </a:ln>
        </p:spPr>
        <p:txBody>
          <a:bodyPr anchorCtr="0" anchor="t" bIns="91425" lIns="91425" rIns="91425" tIns="91425">
            <a:noAutofit/>
          </a:bodyPr>
          <a:lstStyle/>
          <a:p>
            <a:pPr lvl="0" algn="ctr">
              <a:spcBef>
                <a:spcPts val="0"/>
              </a:spcBef>
              <a:buNone/>
            </a:pPr>
            <a:r>
              <a:rPr lang="en" sz="3000">
                <a:latin typeface="Georgia"/>
                <a:ea typeface="Georgia"/>
                <a:cs typeface="Georgia"/>
                <a:sym typeface="Georgia"/>
              </a:rPr>
              <a:t>Number of Relationships While in University</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pic>
        <p:nvPicPr>
          <p:cNvPr id="255" name="Shape 255"/>
          <p:cNvPicPr preferRelativeResize="0"/>
          <p:nvPr/>
        </p:nvPicPr>
        <p:blipFill rotWithShape="1">
          <a:blip r:embed="rId3">
            <a:alphaModFix/>
          </a:blip>
          <a:srcRect b="1817" l="905" r="1780" t="15180"/>
          <a:stretch/>
        </p:blipFill>
        <p:spPr>
          <a:xfrm>
            <a:off x="568012" y="1048400"/>
            <a:ext cx="8007975" cy="3046700"/>
          </a:xfrm>
          <a:prstGeom prst="rect">
            <a:avLst/>
          </a:prstGeom>
          <a:noFill/>
          <a:ln>
            <a:noFill/>
          </a:ln>
        </p:spPr>
      </p:pic>
      <p:sp>
        <p:nvSpPr>
          <p:cNvPr id="256" name="Shape 256"/>
          <p:cNvSpPr txBox="1"/>
          <p:nvPr/>
        </p:nvSpPr>
        <p:spPr>
          <a:xfrm>
            <a:off x="457200" y="4050600"/>
            <a:ext cx="8229600" cy="875100"/>
          </a:xfrm>
          <a:prstGeom prst="rect">
            <a:avLst/>
          </a:prstGeom>
          <a:noFill/>
          <a:ln>
            <a:noFill/>
          </a:ln>
        </p:spPr>
        <p:txBody>
          <a:bodyPr anchorCtr="0" anchor="t" bIns="91425" lIns="91425" rIns="91425" tIns="91425">
            <a:noAutofit/>
          </a:bodyPr>
          <a:lstStyle/>
          <a:p>
            <a:pPr indent="0" lvl="0" marL="0" rtl="0" algn="ctr">
              <a:lnSpc>
                <a:spcPct val="115000"/>
              </a:lnSpc>
              <a:spcBef>
                <a:spcPts val="480"/>
              </a:spcBef>
              <a:buNone/>
            </a:pPr>
            <a:r>
              <a:rPr lang="en" sz="1800">
                <a:solidFill>
                  <a:srgbClr val="0000FF"/>
                </a:solidFill>
                <a:latin typeface="Georgia"/>
                <a:ea typeface="Georgia"/>
                <a:cs typeface="Georgia"/>
                <a:sym typeface="Georgia"/>
              </a:rPr>
              <a:t>Japanese</a:t>
            </a:r>
            <a:r>
              <a:rPr lang="en" sz="1800">
                <a:latin typeface="Georgia"/>
                <a:ea typeface="Georgia"/>
                <a:cs typeface="Georgia"/>
                <a:sym typeface="Georgia"/>
              </a:rPr>
              <a:t> students were more likely to </a:t>
            </a:r>
            <a:r>
              <a:rPr lang="en" sz="1800">
                <a:solidFill>
                  <a:srgbClr val="0000FF"/>
                </a:solidFill>
                <a:latin typeface="Georgia"/>
                <a:ea typeface="Georgia"/>
                <a:cs typeface="Georgia"/>
                <a:sym typeface="Georgia"/>
              </a:rPr>
              <a:t>expect  longer</a:t>
            </a:r>
            <a:r>
              <a:rPr lang="en" sz="1800">
                <a:latin typeface="Georgia"/>
                <a:ea typeface="Georgia"/>
                <a:cs typeface="Georgia"/>
                <a:sym typeface="Georgia"/>
              </a:rPr>
              <a:t> relationships (1-2 years), whereas </a:t>
            </a:r>
            <a:r>
              <a:rPr lang="en" sz="1800">
                <a:solidFill>
                  <a:srgbClr val="FF0000"/>
                </a:solidFill>
                <a:latin typeface="Georgia"/>
                <a:ea typeface="Georgia"/>
                <a:cs typeface="Georgia"/>
                <a:sym typeface="Georgia"/>
              </a:rPr>
              <a:t>Americans </a:t>
            </a:r>
            <a:r>
              <a:rPr lang="en" sz="1800">
                <a:latin typeface="Georgia"/>
                <a:ea typeface="Georgia"/>
                <a:cs typeface="Georgia"/>
                <a:sym typeface="Georgia"/>
              </a:rPr>
              <a:t>preferred </a:t>
            </a:r>
            <a:r>
              <a:rPr lang="en" sz="1800">
                <a:solidFill>
                  <a:srgbClr val="FF0000"/>
                </a:solidFill>
                <a:latin typeface="Georgia"/>
                <a:ea typeface="Georgia"/>
                <a:cs typeface="Georgia"/>
                <a:sym typeface="Georgia"/>
              </a:rPr>
              <a:t>shorter </a:t>
            </a:r>
            <a:r>
              <a:rPr lang="en" sz="1800">
                <a:latin typeface="Georgia"/>
                <a:ea typeface="Georgia"/>
                <a:cs typeface="Georgia"/>
                <a:sym typeface="Georgia"/>
              </a:rPr>
              <a:t>ones (6 months-1 year).</a:t>
            </a:r>
          </a:p>
        </p:txBody>
      </p:sp>
      <p:sp>
        <p:nvSpPr>
          <p:cNvPr id="257" name="Shape 257"/>
          <p:cNvSpPr txBox="1"/>
          <p:nvPr/>
        </p:nvSpPr>
        <p:spPr>
          <a:xfrm>
            <a:off x="604350" y="224300"/>
            <a:ext cx="7935300" cy="875100"/>
          </a:xfrm>
          <a:prstGeom prst="rect">
            <a:avLst/>
          </a:prstGeom>
          <a:noFill/>
          <a:ln>
            <a:noFill/>
          </a:ln>
        </p:spPr>
        <p:txBody>
          <a:bodyPr anchorCtr="0" anchor="t" bIns="91425" lIns="91425" rIns="91425" tIns="91425">
            <a:noAutofit/>
          </a:bodyPr>
          <a:lstStyle/>
          <a:p>
            <a:pPr lvl="0" algn="ctr">
              <a:spcBef>
                <a:spcPts val="0"/>
              </a:spcBef>
              <a:buNone/>
            </a:pPr>
            <a:r>
              <a:rPr lang="en" sz="3000">
                <a:latin typeface="Georgia"/>
                <a:ea typeface="Georgia"/>
                <a:cs typeface="Georgia"/>
                <a:sym typeface="Georgia"/>
              </a:rPr>
              <a:t>Expected Length of a College Relationship</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pic>
        <p:nvPicPr>
          <p:cNvPr id="262" name="Shape 262"/>
          <p:cNvPicPr preferRelativeResize="0"/>
          <p:nvPr/>
        </p:nvPicPr>
        <p:blipFill rotWithShape="1">
          <a:blip r:embed="rId3">
            <a:alphaModFix/>
          </a:blip>
          <a:srcRect b="2758" l="1470" r="1120" t="10773"/>
          <a:stretch/>
        </p:blipFill>
        <p:spPr>
          <a:xfrm>
            <a:off x="563787" y="890875"/>
            <a:ext cx="8016424" cy="3174150"/>
          </a:xfrm>
          <a:prstGeom prst="rect">
            <a:avLst/>
          </a:prstGeom>
          <a:noFill/>
          <a:ln>
            <a:noFill/>
          </a:ln>
        </p:spPr>
      </p:pic>
      <p:sp>
        <p:nvSpPr>
          <p:cNvPr id="263" name="Shape 263"/>
          <p:cNvSpPr txBox="1"/>
          <p:nvPr/>
        </p:nvSpPr>
        <p:spPr>
          <a:xfrm>
            <a:off x="471425" y="3949175"/>
            <a:ext cx="8229600" cy="875100"/>
          </a:xfrm>
          <a:prstGeom prst="rect">
            <a:avLst/>
          </a:prstGeom>
          <a:noFill/>
          <a:ln>
            <a:noFill/>
          </a:ln>
        </p:spPr>
        <p:txBody>
          <a:bodyPr anchorCtr="0" anchor="t" bIns="91425" lIns="91425" rIns="91425" tIns="91425">
            <a:noAutofit/>
          </a:bodyPr>
          <a:lstStyle/>
          <a:p>
            <a:pPr lvl="0" rtl="0" algn="ctr">
              <a:lnSpc>
                <a:spcPct val="115000"/>
              </a:lnSpc>
              <a:spcBef>
                <a:spcPts val="480"/>
              </a:spcBef>
              <a:buClr>
                <a:schemeClr val="dk1"/>
              </a:buClr>
              <a:buSzPct val="61111"/>
              <a:buFont typeface="Arial"/>
              <a:buNone/>
            </a:pPr>
            <a:r>
              <a:rPr lang="en" sz="1800">
                <a:solidFill>
                  <a:srgbClr val="0000FF"/>
                </a:solidFill>
                <a:latin typeface="Georgia"/>
                <a:ea typeface="Georgia"/>
                <a:cs typeface="Georgia"/>
                <a:sym typeface="Georgia"/>
              </a:rPr>
              <a:t>Japanese</a:t>
            </a:r>
            <a:r>
              <a:rPr lang="en" sz="1800">
                <a:solidFill>
                  <a:schemeClr val="dk1"/>
                </a:solidFill>
                <a:latin typeface="Georgia"/>
                <a:ea typeface="Georgia"/>
                <a:cs typeface="Georgia"/>
                <a:sym typeface="Georgia"/>
              </a:rPr>
              <a:t> students were more likely </a:t>
            </a:r>
            <a:r>
              <a:rPr lang="en" sz="1800">
                <a:solidFill>
                  <a:srgbClr val="0000FF"/>
                </a:solidFill>
                <a:latin typeface="Georgia"/>
                <a:ea typeface="Georgia"/>
                <a:cs typeface="Georgia"/>
                <a:sym typeface="Georgia"/>
              </a:rPr>
              <a:t>to have longer</a:t>
            </a:r>
            <a:r>
              <a:rPr lang="en" sz="1800">
                <a:solidFill>
                  <a:schemeClr val="dk1"/>
                </a:solidFill>
                <a:latin typeface="Georgia"/>
                <a:ea typeface="Georgia"/>
                <a:cs typeface="Georgia"/>
                <a:sym typeface="Georgia"/>
              </a:rPr>
              <a:t> relationships (1-2 years), whereas </a:t>
            </a:r>
            <a:r>
              <a:rPr lang="en" sz="1800">
                <a:solidFill>
                  <a:srgbClr val="FF0000"/>
                </a:solidFill>
                <a:latin typeface="Georgia"/>
                <a:ea typeface="Georgia"/>
                <a:cs typeface="Georgia"/>
                <a:sym typeface="Georgia"/>
              </a:rPr>
              <a:t>Americans</a:t>
            </a:r>
            <a:r>
              <a:rPr lang="en" sz="1800">
                <a:solidFill>
                  <a:schemeClr val="dk1"/>
                </a:solidFill>
                <a:latin typeface="Georgia"/>
                <a:ea typeface="Georgia"/>
                <a:cs typeface="Georgia"/>
                <a:sym typeface="Georgia"/>
              </a:rPr>
              <a:t> preferred</a:t>
            </a:r>
            <a:r>
              <a:rPr lang="en" sz="1800">
                <a:solidFill>
                  <a:srgbClr val="FF00FF"/>
                </a:solidFill>
                <a:latin typeface="Georgia"/>
                <a:ea typeface="Georgia"/>
                <a:cs typeface="Georgia"/>
                <a:sym typeface="Georgia"/>
              </a:rPr>
              <a:t> </a:t>
            </a:r>
            <a:r>
              <a:rPr lang="en" sz="1800">
                <a:solidFill>
                  <a:srgbClr val="FF0000"/>
                </a:solidFill>
                <a:latin typeface="Georgia"/>
                <a:ea typeface="Georgia"/>
                <a:cs typeface="Georgia"/>
                <a:sym typeface="Georgia"/>
              </a:rPr>
              <a:t>shorter</a:t>
            </a:r>
            <a:r>
              <a:rPr lang="en" sz="1800">
                <a:solidFill>
                  <a:srgbClr val="FF00FF"/>
                </a:solidFill>
                <a:latin typeface="Georgia"/>
                <a:ea typeface="Georgia"/>
                <a:cs typeface="Georgia"/>
                <a:sym typeface="Georgia"/>
              </a:rPr>
              <a:t> </a:t>
            </a:r>
            <a:r>
              <a:rPr lang="en" sz="1800">
                <a:solidFill>
                  <a:schemeClr val="dk1"/>
                </a:solidFill>
                <a:latin typeface="Georgia"/>
                <a:ea typeface="Georgia"/>
                <a:cs typeface="Georgia"/>
                <a:sym typeface="Georgia"/>
              </a:rPr>
              <a:t>ones (6 months-1 year).</a:t>
            </a:r>
          </a:p>
        </p:txBody>
      </p:sp>
      <p:sp>
        <p:nvSpPr>
          <p:cNvPr id="264" name="Shape 264"/>
          <p:cNvSpPr txBox="1"/>
          <p:nvPr/>
        </p:nvSpPr>
        <p:spPr>
          <a:xfrm>
            <a:off x="-29700" y="207400"/>
            <a:ext cx="9203400" cy="875100"/>
          </a:xfrm>
          <a:prstGeom prst="rect">
            <a:avLst/>
          </a:prstGeom>
          <a:noFill/>
          <a:ln>
            <a:noFill/>
          </a:ln>
        </p:spPr>
        <p:txBody>
          <a:bodyPr anchorCtr="0" anchor="t" bIns="91425" lIns="91425" rIns="91425" tIns="91425">
            <a:noAutofit/>
          </a:bodyPr>
          <a:lstStyle/>
          <a:p>
            <a:pPr lvl="0">
              <a:spcBef>
                <a:spcPts val="0"/>
              </a:spcBef>
              <a:buNone/>
            </a:pPr>
            <a:r>
              <a:rPr lang="en" sz="3000">
                <a:latin typeface="Georgia"/>
                <a:ea typeface="Georgia"/>
                <a:cs typeface="Georgia"/>
                <a:sym typeface="Georgia"/>
              </a:rPr>
              <a:t>Length of Your Past Relationships while in University</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457200" y="155623"/>
            <a:ext cx="8229600" cy="13926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Question 1</a:t>
            </a:r>
          </a:p>
          <a:p>
            <a:pPr lvl="0">
              <a:spcBef>
                <a:spcPts val="0"/>
              </a:spcBef>
              <a:buNone/>
            </a:pPr>
            <a:r>
              <a:rPr lang="en" sz="3000"/>
              <a:t>Summary of Findings </a:t>
            </a:r>
            <a:r>
              <a:rPr lang="en" sz="3000">
                <a:solidFill>
                  <a:srgbClr val="000000"/>
                </a:solidFill>
              </a:rPr>
              <a:t> </a:t>
            </a:r>
          </a:p>
        </p:txBody>
      </p:sp>
      <p:sp>
        <p:nvSpPr>
          <p:cNvPr id="270" name="Shape 270"/>
          <p:cNvSpPr txBox="1"/>
          <p:nvPr>
            <p:ph idx="1" type="body"/>
          </p:nvPr>
        </p:nvSpPr>
        <p:spPr>
          <a:xfrm>
            <a:off x="457200" y="1548224"/>
            <a:ext cx="8229600" cy="3377700"/>
          </a:xfrm>
          <a:prstGeom prst="rect">
            <a:avLst/>
          </a:prstGeom>
        </p:spPr>
        <p:txBody>
          <a:bodyPr anchorCtr="0" anchor="t" bIns="91425" lIns="91425" rIns="91425" tIns="91425">
            <a:noAutofit/>
          </a:bodyPr>
          <a:lstStyle/>
          <a:p>
            <a:pPr indent="-368300" lvl="0" marL="457200" rtl="0">
              <a:lnSpc>
                <a:spcPct val="115000"/>
              </a:lnSpc>
              <a:spcBef>
                <a:spcPts val="0"/>
              </a:spcBef>
              <a:buSzPct val="100000"/>
            </a:pPr>
            <a:r>
              <a:rPr lang="en" sz="2200"/>
              <a:t>Both groups of students prioritize their schoolwork over romantic relationships</a:t>
            </a:r>
          </a:p>
          <a:p>
            <a:pPr indent="-368300" lvl="0" marL="457200" rtl="0">
              <a:lnSpc>
                <a:spcPct val="115000"/>
              </a:lnSpc>
              <a:spcBef>
                <a:spcPts val="0"/>
              </a:spcBef>
              <a:buClr>
                <a:srgbClr val="000000"/>
              </a:buClr>
              <a:buSzPct val="100000"/>
            </a:pPr>
            <a:r>
              <a:rPr lang="en" sz="2200">
                <a:solidFill>
                  <a:srgbClr val="FF0000"/>
                </a:solidFill>
              </a:rPr>
              <a:t>American </a:t>
            </a:r>
            <a:r>
              <a:rPr lang="en" sz="2200">
                <a:solidFill>
                  <a:srgbClr val="000000"/>
                </a:solidFill>
              </a:rPr>
              <a:t>students </a:t>
            </a:r>
            <a:r>
              <a:rPr lang="en" sz="2200">
                <a:solidFill>
                  <a:srgbClr val="FF0000"/>
                </a:solidFill>
              </a:rPr>
              <a:t>prioritize love less </a:t>
            </a:r>
            <a:r>
              <a:rPr lang="en" sz="2200">
                <a:solidFill>
                  <a:srgbClr val="000000"/>
                </a:solidFill>
              </a:rPr>
              <a:t>than Japanese students</a:t>
            </a:r>
          </a:p>
          <a:p>
            <a:pPr indent="-368300" lvl="1" marL="914400" rtl="0">
              <a:lnSpc>
                <a:spcPct val="115000"/>
              </a:lnSpc>
              <a:spcBef>
                <a:spcPts val="0"/>
              </a:spcBef>
              <a:buClr>
                <a:srgbClr val="000000"/>
              </a:buClr>
              <a:buSzPct val="100000"/>
            </a:pPr>
            <a:r>
              <a:rPr lang="en" sz="2200">
                <a:solidFill>
                  <a:srgbClr val="000000"/>
                </a:solidFill>
              </a:rPr>
              <a:t>Americans expected/experienced shorter relationships, whereas Japanese expected/experienced longer ones</a:t>
            </a:r>
          </a:p>
          <a:p>
            <a:pPr indent="-368300" lvl="0" marL="457200" marR="0" rtl="0" algn="l">
              <a:lnSpc>
                <a:spcPct val="115000"/>
              </a:lnSpc>
              <a:spcBef>
                <a:spcPts val="600"/>
              </a:spcBef>
              <a:spcAft>
                <a:spcPts val="0"/>
              </a:spcAft>
              <a:buClr>
                <a:srgbClr val="000000"/>
              </a:buClr>
              <a:buSzPct val="100000"/>
              <a:buFont typeface="Georgia"/>
            </a:pPr>
            <a:r>
              <a:rPr lang="en" sz="2200">
                <a:solidFill>
                  <a:srgbClr val="000000"/>
                </a:solidFill>
              </a:rPr>
              <a:t>Nearly</a:t>
            </a:r>
            <a:r>
              <a:rPr lang="en" sz="2200">
                <a:solidFill>
                  <a:srgbClr val="0000FF"/>
                </a:solidFill>
              </a:rPr>
              <a:t> ⅓ of Japanese</a:t>
            </a:r>
            <a:r>
              <a:rPr lang="en" sz="2200">
                <a:solidFill>
                  <a:srgbClr val="000000"/>
                </a:solidFill>
              </a:rPr>
              <a:t> students have </a:t>
            </a:r>
            <a:r>
              <a:rPr lang="en" sz="2200">
                <a:solidFill>
                  <a:srgbClr val="0000FF"/>
                </a:solidFill>
              </a:rPr>
              <a:t>never been in a relationship</a:t>
            </a:r>
            <a:r>
              <a:rPr lang="en" sz="2200">
                <a:solidFill>
                  <a:srgbClr val="000000"/>
                </a:solidFill>
              </a:rPr>
              <a:t>, but there </a:t>
            </a:r>
            <a:r>
              <a:rPr lang="en" sz="2200">
                <a:solidFill>
                  <a:srgbClr val="FF00FF"/>
                </a:solidFill>
              </a:rPr>
              <a:t>wasn’t any major differences</a:t>
            </a:r>
            <a:r>
              <a:rPr lang="en" sz="2200">
                <a:solidFill>
                  <a:srgbClr val="000000"/>
                </a:solidFill>
              </a:rPr>
              <a:t> from Americans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x="0" y="0"/>
          <a:ext cx="0" cy="0"/>
          <a:chOff x="0" y="0"/>
          <a:chExt cx="0" cy="0"/>
        </a:xfrm>
      </p:grpSpPr>
      <p:sp>
        <p:nvSpPr>
          <p:cNvPr id="275" name="Shape 275"/>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a:t>
            </a:r>
            <a:r>
              <a:rPr lang="en"/>
              <a:t>Findings</a:t>
            </a:r>
            <a:r>
              <a:rPr lang="en">
                <a:solidFill>
                  <a:srgbClr val="000000"/>
                </a:solidFill>
              </a:rPr>
              <a:t> 2</a:t>
            </a:r>
          </a:p>
        </p:txBody>
      </p:sp>
      <p:sp>
        <p:nvSpPr>
          <p:cNvPr id="276" name="Shape 276"/>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nSpc>
                <a:spcPct val="115000"/>
              </a:lnSpc>
              <a:spcBef>
                <a:spcPts val="0"/>
              </a:spcBef>
              <a:buNone/>
            </a:pPr>
            <a:r>
              <a:rPr lang="en">
                <a:solidFill>
                  <a:schemeClr val="dk1"/>
                </a:solidFill>
              </a:rPr>
              <a:t>Research Question 2:</a:t>
            </a:r>
          </a:p>
          <a:p>
            <a:pPr lvl="0" rtl="0">
              <a:lnSpc>
                <a:spcPct val="115000"/>
              </a:lnSpc>
              <a:spcBef>
                <a:spcPts val="0"/>
              </a:spcBef>
              <a:buNone/>
            </a:pPr>
            <a:r>
              <a:t/>
            </a:r>
            <a:endParaRPr sz="1800">
              <a:solidFill>
                <a:schemeClr val="dk1"/>
              </a:solidFill>
            </a:endParaRPr>
          </a:p>
          <a:p>
            <a:pPr lvl="0">
              <a:lnSpc>
                <a:spcPct val="115000"/>
              </a:lnSpc>
              <a:spcBef>
                <a:spcPts val="0"/>
              </a:spcBef>
              <a:buNone/>
            </a:pPr>
            <a:r>
              <a:rPr lang="en">
                <a:solidFill>
                  <a:schemeClr val="dk1"/>
                </a:solidFill>
              </a:rPr>
              <a:t>How do dating practices differ between Japanese and American students as they balance dating and their studies?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x="0" y="0"/>
          <a:ext cx="0" cy="0"/>
          <a:chOff x="0" y="0"/>
          <a:chExt cx="0" cy="0"/>
        </a:xfrm>
      </p:grpSpPr>
      <p:pic>
        <p:nvPicPr>
          <p:cNvPr id="281" name="Shape 281"/>
          <p:cNvPicPr preferRelativeResize="0"/>
          <p:nvPr/>
        </p:nvPicPr>
        <p:blipFill rotWithShape="1">
          <a:blip r:embed="rId3">
            <a:alphaModFix/>
          </a:blip>
          <a:srcRect b="3053" l="1369" r="1476" t="12373"/>
          <a:stretch/>
        </p:blipFill>
        <p:spPr>
          <a:xfrm>
            <a:off x="1458425" y="798175"/>
            <a:ext cx="6220875" cy="3253675"/>
          </a:xfrm>
          <a:prstGeom prst="rect">
            <a:avLst/>
          </a:prstGeom>
          <a:noFill/>
          <a:ln>
            <a:noFill/>
          </a:ln>
        </p:spPr>
      </p:pic>
      <p:sp>
        <p:nvSpPr>
          <p:cNvPr id="282" name="Shape 282"/>
          <p:cNvSpPr txBox="1"/>
          <p:nvPr/>
        </p:nvSpPr>
        <p:spPr>
          <a:xfrm>
            <a:off x="104850" y="4051850"/>
            <a:ext cx="8934300" cy="875100"/>
          </a:xfrm>
          <a:prstGeom prst="rect">
            <a:avLst/>
          </a:prstGeom>
          <a:noFill/>
          <a:ln>
            <a:noFill/>
          </a:ln>
        </p:spPr>
        <p:txBody>
          <a:bodyPr anchorCtr="0" anchor="t" bIns="91425" lIns="91425" rIns="91425" tIns="91425">
            <a:noAutofit/>
          </a:bodyPr>
          <a:lstStyle/>
          <a:p>
            <a:pPr lvl="0" rtl="0" algn="ctr">
              <a:lnSpc>
                <a:spcPct val="115000"/>
              </a:lnSpc>
              <a:spcBef>
                <a:spcPts val="600"/>
              </a:spcBef>
              <a:buNone/>
            </a:pPr>
            <a:r>
              <a:rPr lang="en" sz="1800">
                <a:latin typeface="Georgia"/>
                <a:ea typeface="Georgia"/>
                <a:cs typeface="Georgia"/>
                <a:sym typeface="Georgia"/>
              </a:rPr>
              <a:t>Compared to about half of </a:t>
            </a:r>
            <a:r>
              <a:rPr lang="en" sz="1800">
                <a:solidFill>
                  <a:srgbClr val="0000FF"/>
                </a:solidFill>
                <a:latin typeface="Georgia"/>
                <a:ea typeface="Georgia"/>
                <a:cs typeface="Georgia"/>
                <a:sym typeface="Georgia"/>
              </a:rPr>
              <a:t>Japanese </a:t>
            </a:r>
            <a:r>
              <a:rPr lang="en" sz="1800">
                <a:latin typeface="Georgia"/>
                <a:ea typeface="Georgia"/>
                <a:cs typeface="Georgia"/>
                <a:sym typeface="Georgia"/>
              </a:rPr>
              <a:t>students answering “</a:t>
            </a:r>
            <a:r>
              <a:rPr lang="en" sz="1800">
                <a:solidFill>
                  <a:srgbClr val="0000FF"/>
                </a:solidFill>
                <a:latin typeface="Georgia"/>
                <a:ea typeface="Georgia"/>
                <a:cs typeface="Georgia"/>
                <a:sym typeface="Georgia"/>
              </a:rPr>
              <a:t>at least once</a:t>
            </a:r>
            <a:r>
              <a:rPr lang="en" sz="1800">
                <a:latin typeface="Georgia"/>
                <a:ea typeface="Georgia"/>
                <a:cs typeface="Georgia"/>
                <a:sym typeface="Georgia"/>
              </a:rPr>
              <a:t>”, nearly half of </a:t>
            </a:r>
            <a:r>
              <a:rPr lang="en" sz="1800">
                <a:solidFill>
                  <a:srgbClr val="FF0000"/>
                </a:solidFill>
                <a:latin typeface="Georgia"/>
                <a:ea typeface="Georgia"/>
                <a:cs typeface="Georgia"/>
                <a:sym typeface="Georgia"/>
              </a:rPr>
              <a:t>Americans</a:t>
            </a:r>
            <a:r>
              <a:rPr lang="en" sz="1800">
                <a:latin typeface="Georgia"/>
                <a:ea typeface="Georgia"/>
                <a:cs typeface="Georgia"/>
                <a:sym typeface="Georgia"/>
              </a:rPr>
              <a:t> answered “</a:t>
            </a:r>
            <a:r>
              <a:rPr lang="en" sz="1800">
                <a:solidFill>
                  <a:srgbClr val="FF0000"/>
                </a:solidFill>
                <a:latin typeface="Georgia"/>
                <a:ea typeface="Georgia"/>
                <a:cs typeface="Georgia"/>
                <a:sym typeface="Georgia"/>
              </a:rPr>
              <a:t>2~3 times</a:t>
            </a:r>
            <a:r>
              <a:rPr lang="en" sz="1800">
                <a:latin typeface="Georgia"/>
                <a:ea typeface="Georgia"/>
                <a:cs typeface="Georgia"/>
                <a:sym typeface="Georgia"/>
              </a:rPr>
              <a:t>”, meaning they need to meet partners more often.</a:t>
            </a:r>
          </a:p>
        </p:txBody>
      </p:sp>
      <p:sp>
        <p:nvSpPr>
          <p:cNvPr id="283" name="Shape 283"/>
          <p:cNvSpPr txBox="1"/>
          <p:nvPr/>
        </p:nvSpPr>
        <p:spPr>
          <a:xfrm>
            <a:off x="-310800" y="207375"/>
            <a:ext cx="9765600" cy="741600"/>
          </a:xfrm>
          <a:prstGeom prst="rect">
            <a:avLst/>
          </a:prstGeom>
          <a:noFill/>
          <a:ln>
            <a:noFill/>
          </a:ln>
        </p:spPr>
        <p:txBody>
          <a:bodyPr anchorCtr="0" anchor="t" bIns="91425" lIns="91425" rIns="91425" tIns="91425">
            <a:noAutofit/>
          </a:bodyPr>
          <a:lstStyle/>
          <a:p>
            <a:pPr lvl="0" algn="ctr">
              <a:spcBef>
                <a:spcPts val="0"/>
              </a:spcBef>
              <a:buNone/>
            </a:pPr>
            <a:r>
              <a:rPr lang="en" sz="2900">
                <a:latin typeface="Georgia"/>
                <a:ea typeface="Georgia"/>
                <a:cs typeface="Georgia"/>
                <a:sym typeface="Georgia"/>
              </a:rPr>
              <a:t>Expected Number of Times to Meet a Partner per Week</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x="0" y="0"/>
          <a:ext cx="0" cy="0"/>
          <a:chOff x="0" y="0"/>
          <a:chExt cx="0" cy="0"/>
        </a:xfrm>
      </p:grpSpPr>
      <p:pic>
        <p:nvPicPr>
          <p:cNvPr id="288" name="Shape 288"/>
          <p:cNvPicPr preferRelativeResize="0"/>
          <p:nvPr/>
        </p:nvPicPr>
        <p:blipFill rotWithShape="1">
          <a:blip r:embed="rId3">
            <a:alphaModFix/>
          </a:blip>
          <a:srcRect b="2218" l="1087" r="1834" t="12143"/>
          <a:stretch/>
        </p:blipFill>
        <p:spPr>
          <a:xfrm>
            <a:off x="995050" y="775025"/>
            <a:ext cx="7099274" cy="3324224"/>
          </a:xfrm>
          <a:prstGeom prst="rect">
            <a:avLst/>
          </a:prstGeom>
          <a:noFill/>
          <a:ln>
            <a:noFill/>
          </a:ln>
        </p:spPr>
      </p:pic>
      <p:sp>
        <p:nvSpPr>
          <p:cNvPr id="289" name="Shape 289"/>
          <p:cNvSpPr txBox="1"/>
          <p:nvPr/>
        </p:nvSpPr>
        <p:spPr>
          <a:xfrm>
            <a:off x="721200" y="4099250"/>
            <a:ext cx="7701600" cy="827400"/>
          </a:xfrm>
          <a:prstGeom prst="rect">
            <a:avLst/>
          </a:prstGeom>
          <a:noFill/>
          <a:ln>
            <a:noFill/>
          </a:ln>
        </p:spPr>
        <p:txBody>
          <a:bodyPr anchorCtr="0" anchor="t" bIns="91425" lIns="91425" rIns="91425" tIns="91425">
            <a:noAutofit/>
          </a:bodyPr>
          <a:lstStyle/>
          <a:p>
            <a:pPr lvl="0" algn="ctr">
              <a:lnSpc>
                <a:spcPct val="115000"/>
              </a:lnSpc>
              <a:spcBef>
                <a:spcPts val="0"/>
              </a:spcBef>
              <a:buNone/>
            </a:pPr>
            <a:r>
              <a:rPr lang="en" sz="1800">
                <a:latin typeface="Georgia"/>
                <a:ea typeface="Georgia"/>
                <a:cs typeface="Georgia"/>
                <a:sym typeface="Georgia"/>
              </a:rPr>
              <a:t>Compared to 32% of Japanese students, 56% of </a:t>
            </a:r>
            <a:r>
              <a:rPr lang="en" sz="1800">
                <a:solidFill>
                  <a:srgbClr val="FF0000"/>
                </a:solidFill>
                <a:latin typeface="Georgia"/>
                <a:ea typeface="Georgia"/>
                <a:cs typeface="Georgia"/>
                <a:sym typeface="Georgia"/>
              </a:rPr>
              <a:t>American students</a:t>
            </a:r>
            <a:r>
              <a:rPr lang="en" sz="1800">
                <a:latin typeface="Georgia"/>
                <a:ea typeface="Georgia"/>
                <a:cs typeface="Georgia"/>
                <a:sym typeface="Georgia"/>
              </a:rPr>
              <a:t> said that they </a:t>
            </a:r>
            <a:r>
              <a:rPr lang="en" sz="1800">
                <a:solidFill>
                  <a:srgbClr val="FF0000"/>
                </a:solidFill>
                <a:latin typeface="Georgia"/>
                <a:ea typeface="Georgia"/>
                <a:cs typeface="Georgia"/>
                <a:sym typeface="Georgia"/>
              </a:rPr>
              <a:t>expect to contact their partner everyday</a:t>
            </a:r>
            <a:r>
              <a:rPr lang="en" sz="1800">
                <a:latin typeface="Georgia"/>
                <a:ea typeface="Georgia"/>
                <a:cs typeface="Georgia"/>
                <a:sym typeface="Georgia"/>
              </a:rPr>
              <a:t>.</a:t>
            </a:r>
          </a:p>
        </p:txBody>
      </p:sp>
      <p:sp>
        <p:nvSpPr>
          <p:cNvPr id="290" name="Shape 290"/>
          <p:cNvSpPr txBox="1"/>
          <p:nvPr/>
        </p:nvSpPr>
        <p:spPr>
          <a:xfrm>
            <a:off x="-310800" y="207375"/>
            <a:ext cx="9765600" cy="741600"/>
          </a:xfrm>
          <a:prstGeom prst="rect">
            <a:avLst/>
          </a:prstGeom>
          <a:noFill/>
          <a:ln>
            <a:noFill/>
          </a:ln>
        </p:spPr>
        <p:txBody>
          <a:bodyPr anchorCtr="0" anchor="t" bIns="91425" lIns="91425" rIns="91425" tIns="91425">
            <a:noAutofit/>
          </a:bodyPr>
          <a:lstStyle/>
          <a:p>
            <a:pPr lvl="0" rtl="0" algn="ctr">
              <a:spcBef>
                <a:spcPts val="0"/>
              </a:spcBef>
              <a:buNone/>
            </a:pPr>
            <a:r>
              <a:rPr lang="en" sz="2800">
                <a:latin typeface="Georgia"/>
                <a:ea typeface="Georgia"/>
                <a:cs typeface="Georgia"/>
                <a:sym typeface="Georgia"/>
              </a:rPr>
              <a:t>Expected Number of Times to Contact a Partner per Week</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pic>
        <p:nvPicPr>
          <p:cNvPr id="295" name="Shape 295"/>
          <p:cNvPicPr preferRelativeResize="0"/>
          <p:nvPr/>
        </p:nvPicPr>
        <p:blipFill rotWithShape="1">
          <a:blip r:embed="rId3">
            <a:alphaModFix/>
          </a:blip>
          <a:srcRect b="2511" l="1378" r="1514" t="19727"/>
          <a:stretch/>
        </p:blipFill>
        <p:spPr>
          <a:xfrm>
            <a:off x="531675" y="937225"/>
            <a:ext cx="8016449" cy="3093049"/>
          </a:xfrm>
          <a:prstGeom prst="rect">
            <a:avLst/>
          </a:prstGeom>
          <a:noFill/>
          <a:ln>
            <a:noFill/>
          </a:ln>
        </p:spPr>
      </p:pic>
      <p:sp>
        <p:nvSpPr>
          <p:cNvPr id="296" name="Shape 296"/>
          <p:cNvSpPr txBox="1"/>
          <p:nvPr/>
        </p:nvSpPr>
        <p:spPr>
          <a:xfrm>
            <a:off x="417775" y="4130000"/>
            <a:ext cx="8255700" cy="1211100"/>
          </a:xfrm>
          <a:prstGeom prst="rect">
            <a:avLst/>
          </a:prstGeom>
          <a:noFill/>
          <a:ln>
            <a:noFill/>
          </a:ln>
        </p:spPr>
        <p:txBody>
          <a:bodyPr anchorCtr="0" anchor="t" bIns="91425" lIns="91425" rIns="91425" tIns="91425">
            <a:noAutofit/>
          </a:bodyPr>
          <a:lstStyle/>
          <a:p>
            <a:pPr lvl="0" rtl="0" algn="ctr">
              <a:lnSpc>
                <a:spcPct val="115000"/>
              </a:lnSpc>
              <a:spcBef>
                <a:spcPts val="600"/>
              </a:spcBef>
              <a:buNone/>
            </a:pPr>
            <a:r>
              <a:rPr lang="en" sz="1800">
                <a:solidFill>
                  <a:srgbClr val="0000FF"/>
                </a:solidFill>
                <a:latin typeface="Georgia"/>
                <a:ea typeface="Georgia"/>
                <a:cs typeface="Georgia"/>
                <a:sym typeface="Georgia"/>
              </a:rPr>
              <a:t>Japanese </a:t>
            </a:r>
            <a:r>
              <a:rPr lang="en" sz="1800">
                <a:latin typeface="Georgia"/>
                <a:ea typeface="Georgia"/>
                <a:cs typeface="Georgia"/>
                <a:sym typeface="Georgia"/>
              </a:rPr>
              <a:t>students preferred </a:t>
            </a:r>
            <a:r>
              <a:rPr lang="en" sz="1800">
                <a:solidFill>
                  <a:srgbClr val="0000FF"/>
                </a:solidFill>
                <a:latin typeface="Georgia"/>
                <a:ea typeface="Georgia"/>
                <a:cs typeface="Georgia"/>
                <a:sym typeface="Georgia"/>
              </a:rPr>
              <a:t>verbally establishing</a:t>
            </a:r>
            <a:r>
              <a:rPr lang="en" sz="1800">
                <a:latin typeface="Georgia"/>
                <a:ea typeface="Georgia"/>
                <a:cs typeface="Georgia"/>
                <a:sym typeface="Georgia"/>
              </a:rPr>
              <a:t> a committed relationship earlier (</a:t>
            </a:r>
            <a:r>
              <a:rPr lang="en" sz="1800">
                <a:solidFill>
                  <a:srgbClr val="0000FF"/>
                </a:solidFill>
                <a:latin typeface="Georgia"/>
                <a:ea typeface="Georgia"/>
                <a:cs typeface="Georgia"/>
                <a:sym typeface="Georgia"/>
              </a:rPr>
              <a:t>after 2~3 dates</a:t>
            </a:r>
            <a:r>
              <a:rPr lang="en" sz="1800">
                <a:latin typeface="Georgia"/>
                <a:ea typeface="Georgia"/>
                <a:cs typeface="Georgia"/>
                <a:sym typeface="Georgia"/>
              </a:rPr>
              <a:t>).</a:t>
            </a:r>
          </a:p>
        </p:txBody>
      </p:sp>
      <p:sp>
        <p:nvSpPr>
          <p:cNvPr id="297" name="Shape 297"/>
          <p:cNvSpPr txBox="1"/>
          <p:nvPr/>
        </p:nvSpPr>
        <p:spPr>
          <a:xfrm>
            <a:off x="-310800" y="207375"/>
            <a:ext cx="9765600" cy="741600"/>
          </a:xfrm>
          <a:prstGeom prst="rect">
            <a:avLst/>
          </a:prstGeom>
          <a:noFill/>
          <a:ln>
            <a:noFill/>
          </a:ln>
        </p:spPr>
        <p:txBody>
          <a:bodyPr anchorCtr="0" anchor="t" bIns="91425" lIns="91425" rIns="91425" tIns="91425">
            <a:noAutofit/>
          </a:bodyPr>
          <a:lstStyle/>
          <a:p>
            <a:pPr lvl="0" rtl="0" algn="ctr">
              <a:spcBef>
                <a:spcPts val="0"/>
              </a:spcBef>
              <a:buNone/>
            </a:pPr>
            <a:r>
              <a:rPr lang="en" sz="3000">
                <a:latin typeface="Georgia"/>
                <a:ea typeface="Georgia"/>
                <a:cs typeface="Georgia"/>
                <a:sym typeface="Georgia"/>
              </a:rPr>
              <a:t>Point at Which Verbal Establishment is Necessary </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nvSpPr>
        <p:spPr>
          <a:xfrm>
            <a:off x="821850" y="162775"/>
            <a:ext cx="7500300" cy="875100"/>
          </a:xfrm>
          <a:prstGeom prst="rect">
            <a:avLst/>
          </a:prstGeom>
          <a:noFill/>
          <a:ln>
            <a:noFill/>
          </a:ln>
        </p:spPr>
        <p:txBody>
          <a:bodyPr anchorCtr="0" anchor="t" bIns="91425" lIns="91425" rIns="91425" tIns="91425">
            <a:noAutofit/>
          </a:bodyPr>
          <a:lstStyle/>
          <a:p>
            <a:pPr lvl="0" algn="ctr">
              <a:spcBef>
                <a:spcPts val="0"/>
              </a:spcBef>
              <a:buNone/>
            </a:pPr>
            <a:r>
              <a:rPr lang="en" sz="2800">
                <a:latin typeface="Georgia"/>
                <a:ea typeface="Georgia"/>
                <a:cs typeface="Georgia"/>
                <a:sym typeface="Georgia"/>
              </a:rPr>
              <a:t>How Much Discomfort do you Have Regarding the Following Types of Dates?</a:t>
            </a:r>
          </a:p>
        </p:txBody>
      </p:sp>
      <p:sp>
        <p:nvSpPr>
          <p:cNvPr id="303" name="Shape 303"/>
          <p:cNvSpPr txBox="1"/>
          <p:nvPr/>
        </p:nvSpPr>
        <p:spPr>
          <a:xfrm>
            <a:off x="561000" y="4103950"/>
            <a:ext cx="8112300" cy="875100"/>
          </a:xfrm>
          <a:prstGeom prst="rect">
            <a:avLst/>
          </a:prstGeom>
          <a:noFill/>
          <a:ln>
            <a:noFill/>
          </a:ln>
        </p:spPr>
        <p:txBody>
          <a:bodyPr anchorCtr="0" anchor="t" bIns="91425" lIns="91425" rIns="91425" tIns="91425">
            <a:noAutofit/>
          </a:bodyPr>
          <a:lstStyle/>
          <a:p>
            <a:pPr lvl="0" algn="ctr">
              <a:lnSpc>
                <a:spcPct val="115000"/>
              </a:lnSpc>
              <a:spcBef>
                <a:spcPts val="0"/>
              </a:spcBef>
              <a:buNone/>
            </a:pPr>
            <a:r>
              <a:rPr lang="en" sz="2000">
                <a:latin typeface="Georgia"/>
                <a:ea typeface="Georgia"/>
                <a:cs typeface="Georgia"/>
                <a:sym typeface="Georgia"/>
              </a:rPr>
              <a:t>Compared to Japanese, more </a:t>
            </a:r>
            <a:r>
              <a:rPr lang="en" sz="2000">
                <a:solidFill>
                  <a:srgbClr val="FF0000"/>
                </a:solidFill>
                <a:latin typeface="Georgia"/>
                <a:ea typeface="Georgia"/>
                <a:cs typeface="Georgia"/>
                <a:sym typeface="Georgia"/>
              </a:rPr>
              <a:t>Americans </a:t>
            </a:r>
            <a:r>
              <a:rPr lang="en" sz="2000">
                <a:latin typeface="Georgia"/>
                <a:ea typeface="Georgia"/>
                <a:cs typeface="Georgia"/>
                <a:sym typeface="Georgia"/>
              </a:rPr>
              <a:t>answered that they </a:t>
            </a:r>
            <a:r>
              <a:rPr lang="en" sz="2000">
                <a:solidFill>
                  <a:srgbClr val="FF0000"/>
                </a:solidFill>
                <a:latin typeface="Georgia"/>
                <a:ea typeface="Georgia"/>
                <a:cs typeface="Georgia"/>
                <a:sym typeface="Georgia"/>
              </a:rPr>
              <a:t>do not feel any discomfort</a:t>
            </a:r>
            <a:r>
              <a:rPr lang="en" sz="2000">
                <a:latin typeface="Georgia"/>
                <a:ea typeface="Georgia"/>
                <a:cs typeface="Georgia"/>
                <a:sym typeface="Georgia"/>
              </a:rPr>
              <a:t> regarding these concepts.</a:t>
            </a:r>
          </a:p>
        </p:txBody>
      </p:sp>
      <p:pic>
        <p:nvPicPr>
          <p:cNvPr id="304" name="Shape 304"/>
          <p:cNvPicPr preferRelativeResize="0"/>
          <p:nvPr/>
        </p:nvPicPr>
        <p:blipFill>
          <a:blip r:embed="rId3">
            <a:alphaModFix/>
          </a:blip>
          <a:stretch>
            <a:fillRect/>
          </a:stretch>
        </p:blipFill>
        <p:spPr>
          <a:xfrm>
            <a:off x="4359075" y="1095025"/>
            <a:ext cx="4792067" cy="2879225"/>
          </a:xfrm>
          <a:prstGeom prst="rect">
            <a:avLst/>
          </a:prstGeom>
          <a:noFill/>
          <a:ln>
            <a:noFill/>
          </a:ln>
        </p:spPr>
      </p:pic>
      <p:pic>
        <p:nvPicPr>
          <p:cNvPr id="305" name="Shape 305"/>
          <p:cNvPicPr preferRelativeResize="0"/>
          <p:nvPr/>
        </p:nvPicPr>
        <p:blipFill rotWithShape="1">
          <a:blip r:embed="rId4">
            <a:alphaModFix/>
          </a:blip>
          <a:srcRect b="0" l="0" r="1632" t="0"/>
          <a:stretch/>
        </p:blipFill>
        <p:spPr>
          <a:xfrm>
            <a:off x="0" y="1095025"/>
            <a:ext cx="4713674" cy="287922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type="title"/>
          </p:nvPr>
        </p:nvSpPr>
        <p:spPr>
          <a:xfrm>
            <a:off x="199825" y="155625"/>
            <a:ext cx="8659500" cy="13599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Question 2 </a:t>
            </a:r>
          </a:p>
          <a:p>
            <a:pPr lvl="0">
              <a:spcBef>
                <a:spcPts val="0"/>
              </a:spcBef>
              <a:buNone/>
            </a:pPr>
            <a:r>
              <a:rPr lang="en" sz="3600"/>
              <a:t>Summary of </a:t>
            </a:r>
            <a:r>
              <a:rPr lang="en" sz="3600">
                <a:solidFill>
                  <a:srgbClr val="000000"/>
                </a:solidFill>
              </a:rPr>
              <a:t>Findings</a:t>
            </a:r>
          </a:p>
        </p:txBody>
      </p:sp>
      <p:sp>
        <p:nvSpPr>
          <p:cNvPr id="311" name="Shape 311"/>
          <p:cNvSpPr txBox="1"/>
          <p:nvPr>
            <p:ph idx="1" type="body"/>
          </p:nvPr>
        </p:nvSpPr>
        <p:spPr>
          <a:xfrm>
            <a:off x="457200" y="1515605"/>
            <a:ext cx="8229600" cy="3627900"/>
          </a:xfrm>
          <a:prstGeom prst="rect">
            <a:avLst/>
          </a:prstGeom>
        </p:spPr>
        <p:txBody>
          <a:bodyPr anchorCtr="0" anchor="t" bIns="91425" lIns="91425" rIns="91425" tIns="91425">
            <a:noAutofit/>
          </a:bodyPr>
          <a:lstStyle/>
          <a:p>
            <a:pPr indent="-355600" lvl="0" marL="457200" rtl="0">
              <a:lnSpc>
                <a:spcPct val="115000"/>
              </a:lnSpc>
              <a:spcBef>
                <a:spcPts val="0"/>
              </a:spcBef>
              <a:buClr>
                <a:srgbClr val="000000"/>
              </a:buClr>
              <a:buSzPct val="100000"/>
            </a:pPr>
            <a:r>
              <a:rPr lang="en" sz="2000">
                <a:solidFill>
                  <a:srgbClr val="000000"/>
                </a:solidFill>
              </a:rPr>
              <a:t>More </a:t>
            </a:r>
            <a:r>
              <a:rPr lang="en" sz="2000">
                <a:solidFill>
                  <a:srgbClr val="FF0000"/>
                </a:solidFill>
              </a:rPr>
              <a:t>Americans </a:t>
            </a:r>
            <a:r>
              <a:rPr lang="en" sz="2000">
                <a:solidFill>
                  <a:srgbClr val="000000"/>
                </a:solidFill>
              </a:rPr>
              <a:t>answered that they </a:t>
            </a:r>
            <a:r>
              <a:rPr lang="en" sz="2000">
                <a:solidFill>
                  <a:srgbClr val="FF0000"/>
                </a:solidFill>
              </a:rPr>
              <a:t>would meet</a:t>
            </a:r>
            <a:r>
              <a:rPr lang="en" sz="2000">
                <a:solidFill>
                  <a:srgbClr val="000000"/>
                </a:solidFill>
              </a:rPr>
              <a:t> their partner </a:t>
            </a:r>
            <a:r>
              <a:rPr lang="en" sz="2000">
                <a:solidFill>
                  <a:srgbClr val="FF0000"/>
                </a:solidFill>
              </a:rPr>
              <a:t>frequently</a:t>
            </a:r>
            <a:r>
              <a:rPr lang="en" sz="2000">
                <a:solidFill>
                  <a:srgbClr val="000000"/>
                </a:solidFill>
              </a:rPr>
              <a:t>, and also tended to contact their partner more frequently</a:t>
            </a:r>
          </a:p>
          <a:p>
            <a:pPr indent="-355600" lvl="0" marL="457200" rtl="0">
              <a:lnSpc>
                <a:spcPct val="115000"/>
              </a:lnSpc>
              <a:spcBef>
                <a:spcPts val="0"/>
              </a:spcBef>
              <a:buClr>
                <a:srgbClr val="000000"/>
              </a:buClr>
              <a:buSzPct val="100000"/>
            </a:pPr>
            <a:r>
              <a:rPr lang="en" sz="2000">
                <a:solidFill>
                  <a:srgbClr val="000000"/>
                </a:solidFill>
              </a:rPr>
              <a:t>Compared to American students, </a:t>
            </a:r>
            <a:r>
              <a:rPr lang="en" sz="2000">
                <a:solidFill>
                  <a:srgbClr val="0000FF"/>
                </a:solidFill>
              </a:rPr>
              <a:t>Japanese </a:t>
            </a:r>
            <a:r>
              <a:rPr lang="en" sz="2000">
                <a:solidFill>
                  <a:srgbClr val="000000"/>
                </a:solidFill>
              </a:rPr>
              <a:t>students </a:t>
            </a:r>
            <a:r>
              <a:rPr lang="en" sz="2000">
                <a:solidFill>
                  <a:srgbClr val="0000FF"/>
                </a:solidFill>
              </a:rPr>
              <a:t>prefer establishing relationships earlier</a:t>
            </a:r>
            <a:r>
              <a:rPr lang="en" sz="2000">
                <a:solidFill>
                  <a:srgbClr val="000000"/>
                </a:solidFill>
              </a:rPr>
              <a:t>, but they still did so later than our previous research suggested</a:t>
            </a:r>
          </a:p>
          <a:p>
            <a:pPr indent="-355600" lvl="0" marL="457200">
              <a:lnSpc>
                <a:spcPct val="115000"/>
              </a:lnSpc>
              <a:spcBef>
                <a:spcPts val="0"/>
              </a:spcBef>
              <a:buClr>
                <a:srgbClr val="000000"/>
              </a:buClr>
              <a:buSzPct val="100000"/>
            </a:pPr>
            <a:r>
              <a:rPr lang="en" sz="2000">
                <a:solidFill>
                  <a:srgbClr val="000000"/>
                </a:solidFill>
              </a:rPr>
              <a:t>More Japanese students answered that</a:t>
            </a:r>
            <a:r>
              <a:rPr lang="en" sz="2000">
                <a:solidFill>
                  <a:srgbClr val="0000FF"/>
                </a:solidFill>
              </a:rPr>
              <a:t> no verbal establishment</a:t>
            </a:r>
            <a:r>
              <a:rPr lang="en" sz="2000">
                <a:solidFill>
                  <a:srgbClr val="000000"/>
                </a:solidFill>
              </a:rPr>
              <a:t> of a relationship is necessary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155628"/>
            <a:ext cx="8229600" cy="1044599"/>
          </a:xfrm>
          <a:prstGeom prst="rect">
            <a:avLst/>
          </a:prstGeom>
        </p:spPr>
        <p:txBody>
          <a:bodyPr anchorCtr="0" anchor="b" bIns="91425" lIns="91425" rIns="91425" tIns="91425">
            <a:noAutofit/>
          </a:bodyPr>
          <a:lstStyle/>
          <a:p>
            <a:pPr lvl="0">
              <a:spcBef>
                <a:spcPts val="0"/>
              </a:spcBef>
              <a:buClr>
                <a:srgbClr val="000000"/>
              </a:buClr>
              <a:buSzPct val="27500"/>
              <a:buFont typeface="Arial"/>
              <a:buNone/>
            </a:pPr>
            <a:r>
              <a:rPr lang="en" sz="4000"/>
              <a:t>Significance of the Study</a:t>
            </a:r>
          </a:p>
        </p:txBody>
      </p:sp>
      <p:sp>
        <p:nvSpPr>
          <p:cNvPr id="121" name="Shape 121"/>
          <p:cNvSpPr txBox="1"/>
          <p:nvPr>
            <p:ph idx="1" type="body"/>
          </p:nvPr>
        </p:nvSpPr>
        <p:spPr>
          <a:xfrm>
            <a:off x="457200" y="1109905"/>
            <a:ext cx="8229600" cy="3627900"/>
          </a:xfrm>
          <a:prstGeom prst="rect">
            <a:avLst/>
          </a:prstGeom>
        </p:spPr>
        <p:txBody>
          <a:bodyPr anchorCtr="0" anchor="t" bIns="91425" lIns="91425" rIns="91425" tIns="91425">
            <a:noAutofit/>
          </a:bodyPr>
          <a:lstStyle/>
          <a:p>
            <a:pPr lvl="0" rtl="0">
              <a:lnSpc>
                <a:spcPct val="115000"/>
              </a:lnSpc>
              <a:spcBef>
                <a:spcPts val="0"/>
              </a:spcBef>
              <a:buNone/>
            </a:pPr>
            <a:r>
              <a:rPr lang="en" sz="2000">
                <a:solidFill>
                  <a:schemeClr val="dk1"/>
                </a:solidFill>
              </a:rPr>
              <a:t>Lizet</a:t>
            </a:r>
          </a:p>
          <a:p>
            <a:pPr indent="-355600" lvl="0" marL="457200" rtl="0">
              <a:lnSpc>
                <a:spcPct val="115000"/>
              </a:lnSpc>
              <a:spcBef>
                <a:spcPts val="0"/>
              </a:spcBef>
              <a:buClr>
                <a:schemeClr val="dk1"/>
              </a:buClr>
              <a:buSzPct val="100000"/>
              <a:buFont typeface="Georgia"/>
            </a:pPr>
            <a:r>
              <a:rPr lang="en" sz="2000">
                <a:solidFill>
                  <a:schemeClr val="dk1"/>
                </a:solidFill>
              </a:rPr>
              <a:t>While in Japan I had the opportunity to take a class focused on women in Japanese society, it was in this class that I came across the term </a:t>
            </a:r>
            <a:r>
              <a:rPr lang="en" sz="2000">
                <a:solidFill>
                  <a:srgbClr val="0000FF"/>
                </a:solidFill>
              </a:rPr>
              <a:t>合コン</a:t>
            </a:r>
            <a:r>
              <a:rPr lang="en" sz="2000">
                <a:solidFill>
                  <a:schemeClr val="dk1"/>
                </a:solidFill>
              </a:rPr>
              <a:t> (Group style date)</a:t>
            </a:r>
          </a:p>
          <a:p>
            <a:pPr lvl="0" rtl="0">
              <a:lnSpc>
                <a:spcPct val="115000"/>
              </a:lnSpc>
              <a:spcBef>
                <a:spcPts val="0"/>
              </a:spcBef>
              <a:buNone/>
            </a:pPr>
            <a:r>
              <a:t/>
            </a:r>
            <a:endParaRPr sz="2000">
              <a:solidFill>
                <a:schemeClr val="dk1"/>
              </a:solidFill>
            </a:endParaRPr>
          </a:p>
          <a:p>
            <a:pPr indent="-355600" lvl="0" marL="457200" rtl="0">
              <a:lnSpc>
                <a:spcPct val="115000"/>
              </a:lnSpc>
              <a:spcBef>
                <a:spcPts val="0"/>
              </a:spcBef>
              <a:buClr>
                <a:schemeClr val="dk1"/>
              </a:buClr>
              <a:buSzPct val="100000"/>
              <a:buFont typeface="Georgia"/>
            </a:pPr>
            <a:r>
              <a:rPr lang="en" sz="2000">
                <a:solidFill>
                  <a:schemeClr val="dk1"/>
                </a:solidFill>
              </a:rPr>
              <a:t>At this time I began to wonder what </a:t>
            </a:r>
            <a:r>
              <a:rPr lang="en" sz="2000">
                <a:solidFill>
                  <a:srgbClr val="0000FF"/>
                </a:solidFill>
              </a:rPr>
              <a:t>other differences</a:t>
            </a:r>
            <a:r>
              <a:rPr lang="en" sz="2000">
                <a:solidFill>
                  <a:schemeClr val="dk1"/>
                </a:solidFill>
              </a:rPr>
              <a:t> there are between Japan and America’s dating practices</a:t>
            </a:r>
          </a:p>
          <a:p>
            <a:pPr lvl="0" rtl="0">
              <a:lnSpc>
                <a:spcPct val="115000"/>
              </a:lnSpc>
              <a:spcBef>
                <a:spcPts val="0"/>
              </a:spcBef>
              <a:buNone/>
            </a:pPr>
            <a:r>
              <a:t/>
            </a:r>
            <a:endParaRPr sz="2000">
              <a:solidFill>
                <a:schemeClr val="dk1"/>
              </a:solidFill>
            </a:endParaRPr>
          </a:p>
          <a:p>
            <a:pPr indent="-355600" lvl="0" marL="457200" rtl="0">
              <a:lnSpc>
                <a:spcPct val="115000"/>
              </a:lnSpc>
              <a:spcBef>
                <a:spcPts val="0"/>
              </a:spcBef>
              <a:buClr>
                <a:schemeClr val="dk1"/>
              </a:buClr>
              <a:buSzPct val="100000"/>
              <a:buFont typeface="Georgia"/>
            </a:pPr>
            <a:r>
              <a:rPr lang="en" sz="2000">
                <a:solidFill>
                  <a:schemeClr val="dk1"/>
                </a:solidFill>
              </a:rPr>
              <a:t>In this study I hope to discover </a:t>
            </a:r>
            <a:r>
              <a:rPr lang="en" sz="2000">
                <a:solidFill>
                  <a:srgbClr val="0000FF"/>
                </a:solidFill>
              </a:rPr>
              <a:t>unique dating practices</a:t>
            </a:r>
            <a:r>
              <a:rPr lang="en" sz="2000">
                <a:solidFill>
                  <a:schemeClr val="dk1"/>
                </a:solidFill>
              </a:rPr>
              <a:t> in Japan and America that reflect societal values</a:t>
            </a:r>
          </a:p>
        </p:txBody>
      </p:sp>
      <p:sp>
        <p:nvSpPr>
          <p:cNvPr id="122" name="Shape 122"/>
          <p:cNvSpPr txBox="1"/>
          <p:nvPr/>
        </p:nvSpPr>
        <p:spPr>
          <a:xfrm>
            <a:off x="-2278175" y="739825"/>
            <a:ext cx="469799" cy="3000000"/>
          </a:xfrm>
          <a:prstGeom prst="rect">
            <a:avLst/>
          </a:prstGeom>
          <a:noFill/>
          <a:ln>
            <a:noFill/>
          </a:ln>
        </p:spPr>
        <p:txBody>
          <a:bodyPr anchorCtr="0" anchor="ctr" bIns="91425" lIns="91425" rIns="91425" tIns="91425">
            <a:noAutofit/>
          </a:bodyPr>
          <a:lstStyle/>
          <a:p>
            <a:pPr indent="-298450" lvl="0" marL="457200" rtl="0">
              <a:lnSpc>
                <a:spcPct val="115000"/>
              </a:lnSpc>
              <a:spcBef>
                <a:spcPts val="0"/>
              </a:spcBef>
              <a:buClr>
                <a:schemeClr val="dk1"/>
              </a:buClr>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a:t>
            </a:r>
            <a:r>
              <a:rPr lang="en"/>
              <a:t>Findings</a:t>
            </a:r>
            <a:r>
              <a:rPr lang="en">
                <a:solidFill>
                  <a:srgbClr val="000000"/>
                </a:solidFill>
              </a:rPr>
              <a:t> 3</a:t>
            </a:r>
          </a:p>
        </p:txBody>
      </p:sp>
      <p:sp>
        <p:nvSpPr>
          <p:cNvPr id="317" name="Shape 317"/>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nSpc>
                <a:spcPct val="115000"/>
              </a:lnSpc>
              <a:spcBef>
                <a:spcPts val="0"/>
              </a:spcBef>
              <a:buNone/>
            </a:pPr>
            <a:r>
              <a:rPr lang="en">
                <a:solidFill>
                  <a:schemeClr val="dk1"/>
                </a:solidFill>
              </a:rPr>
              <a:t>Research Question 3:</a:t>
            </a:r>
          </a:p>
          <a:p>
            <a:pPr lvl="0" rtl="0">
              <a:lnSpc>
                <a:spcPct val="115000"/>
              </a:lnSpc>
              <a:spcBef>
                <a:spcPts val="0"/>
              </a:spcBef>
              <a:buNone/>
            </a:pPr>
            <a:r>
              <a:t/>
            </a:r>
            <a:endParaRPr sz="1800">
              <a:solidFill>
                <a:schemeClr val="dk1"/>
              </a:solidFill>
            </a:endParaRPr>
          </a:p>
          <a:p>
            <a:pPr lvl="0">
              <a:lnSpc>
                <a:spcPct val="115000"/>
              </a:lnSpc>
              <a:spcBef>
                <a:spcPts val="0"/>
              </a:spcBef>
              <a:buNone/>
            </a:pPr>
            <a:r>
              <a:rPr lang="en">
                <a:solidFill>
                  <a:schemeClr val="dk1"/>
                </a:solidFill>
              </a:rPr>
              <a:t>What factors contribute to a student's desire to continue a relationship?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type="title"/>
          </p:nvPr>
        </p:nvSpPr>
        <p:spPr>
          <a:xfrm>
            <a:off x="457200" y="0"/>
            <a:ext cx="8229600" cy="1142100"/>
          </a:xfrm>
          <a:prstGeom prst="rect">
            <a:avLst/>
          </a:prstGeom>
        </p:spPr>
        <p:txBody>
          <a:bodyPr anchorCtr="0" anchor="b" bIns="91425" lIns="91425" rIns="91425" tIns="91425">
            <a:noAutofit/>
          </a:bodyPr>
          <a:lstStyle/>
          <a:p>
            <a:pPr lvl="0">
              <a:spcBef>
                <a:spcPts val="0"/>
              </a:spcBef>
              <a:buNone/>
            </a:pPr>
            <a:r>
              <a:rPr lang="en" sz="2800"/>
              <a:t>“</a:t>
            </a:r>
            <a:r>
              <a:rPr lang="en" sz="2800">
                <a:solidFill>
                  <a:srgbClr val="000000"/>
                </a:solidFill>
              </a:rPr>
              <a:t>I </a:t>
            </a:r>
            <a:r>
              <a:rPr lang="en" sz="2800"/>
              <a:t>w</a:t>
            </a:r>
            <a:r>
              <a:rPr lang="en" sz="2800">
                <a:solidFill>
                  <a:srgbClr val="000000"/>
                </a:solidFill>
              </a:rPr>
              <a:t>ill </a:t>
            </a:r>
            <a:r>
              <a:rPr lang="en" sz="2800"/>
              <a:t>n</a:t>
            </a:r>
            <a:r>
              <a:rPr lang="en" sz="2800">
                <a:solidFill>
                  <a:srgbClr val="000000"/>
                </a:solidFill>
              </a:rPr>
              <a:t>ot </a:t>
            </a:r>
            <a:r>
              <a:rPr lang="en" sz="2800"/>
              <a:t>c</a:t>
            </a:r>
            <a:r>
              <a:rPr lang="en" sz="2800">
                <a:solidFill>
                  <a:srgbClr val="000000"/>
                </a:solidFill>
              </a:rPr>
              <a:t>ontinue a </a:t>
            </a:r>
            <a:r>
              <a:rPr lang="en" sz="2800"/>
              <a:t>r</a:t>
            </a:r>
            <a:r>
              <a:rPr lang="en" sz="2800">
                <a:solidFill>
                  <a:srgbClr val="000000"/>
                </a:solidFill>
              </a:rPr>
              <a:t>elationship </a:t>
            </a:r>
            <a:r>
              <a:rPr lang="en" sz="2800"/>
              <a:t>w</a:t>
            </a:r>
            <a:r>
              <a:rPr lang="en" sz="2800">
                <a:solidFill>
                  <a:srgbClr val="000000"/>
                </a:solidFill>
              </a:rPr>
              <a:t>ith </a:t>
            </a:r>
            <a:r>
              <a:rPr lang="en" sz="2800"/>
              <a:t>s</a:t>
            </a:r>
            <a:r>
              <a:rPr lang="en" sz="2800">
                <a:solidFill>
                  <a:srgbClr val="000000"/>
                </a:solidFill>
              </a:rPr>
              <a:t>omeone </a:t>
            </a:r>
            <a:r>
              <a:rPr lang="en" sz="2800"/>
              <a:t>w</a:t>
            </a:r>
            <a:r>
              <a:rPr lang="en" sz="2800">
                <a:solidFill>
                  <a:srgbClr val="000000"/>
                </a:solidFill>
              </a:rPr>
              <a:t>hom </a:t>
            </a:r>
            <a:r>
              <a:rPr lang="en" sz="2800"/>
              <a:t>m</a:t>
            </a:r>
            <a:r>
              <a:rPr lang="en" sz="2800">
                <a:solidFill>
                  <a:srgbClr val="000000"/>
                </a:solidFill>
              </a:rPr>
              <a:t>y </a:t>
            </a:r>
            <a:r>
              <a:rPr lang="en" sz="2800"/>
              <a:t>f</a:t>
            </a:r>
            <a:r>
              <a:rPr lang="en" sz="2800">
                <a:solidFill>
                  <a:srgbClr val="000000"/>
                </a:solidFill>
              </a:rPr>
              <a:t>riends </a:t>
            </a:r>
            <a:r>
              <a:rPr lang="en" sz="2800"/>
              <a:t>d</a:t>
            </a:r>
            <a:r>
              <a:rPr lang="en" sz="2800">
                <a:solidFill>
                  <a:srgbClr val="000000"/>
                </a:solidFill>
              </a:rPr>
              <a:t>o </a:t>
            </a:r>
            <a:r>
              <a:rPr lang="en" sz="2800"/>
              <a:t>n</a:t>
            </a:r>
            <a:r>
              <a:rPr lang="en" sz="2800">
                <a:solidFill>
                  <a:srgbClr val="000000"/>
                </a:solidFill>
              </a:rPr>
              <a:t>ot </a:t>
            </a:r>
            <a:r>
              <a:rPr lang="en" sz="2800"/>
              <a:t>a</a:t>
            </a:r>
            <a:r>
              <a:rPr lang="en" sz="2800">
                <a:solidFill>
                  <a:srgbClr val="000000"/>
                </a:solidFill>
              </a:rPr>
              <a:t>pprove </a:t>
            </a:r>
            <a:r>
              <a:rPr lang="en" sz="2800"/>
              <a:t>o</a:t>
            </a:r>
            <a:r>
              <a:rPr lang="en" sz="2800">
                <a:solidFill>
                  <a:srgbClr val="000000"/>
                </a:solidFill>
              </a:rPr>
              <a:t>f.</a:t>
            </a:r>
            <a:r>
              <a:rPr lang="en" sz="2800"/>
              <a:t>”</a:t>
            </a:r>
          </a:p>
        </p:txBody>
      </p:sp>
      <p:sp>
        <p:nvSpPr>
          <p:cNvPr id="323" name="Shape 323"/>
          <p:cNvSpPr txBox="1"/>
          <p:nvPr>
            <p:ph idx="1" type="body"/>
          </p:nvPr>
        </p:nvSpPr>
        <p:spPr>
          <a:xfrm>
            <a:off x="457200" y="1297780"/>
            <a:ext cx="8229600" cy="3627900"/>
          </a:xfrm>
          <a:prstGeom prst="rect">
            <a:avLst/>
          </a:prstGeom>
        </p:spPr>
        <p:txBody>
          <a:bodyPr anchorCtr="0" anchor="t" bIns="91425" lIns="91425" rIns="91425" tIns="91425">
            <a:noAutofit/>
          </a:bodyPr>
          <a:lstStyle/>
          <a:p>
            <a:pPr lvl="0">
              <a:spcBef>
                <a:spcPts val="0"/>
              </a:spcBef>
              <a:buNone/>
            </a:pPr>
            <a:r>
              <a:t/>
            </a:r>
            <a:endParaRPr/>
          </a:p>
        </p:txBody>
      </p:sp>
      <p:pic>
        <p:nvPicPr>
          <p:cNvPr id="324" name="Shape 324"/>
          <p:cNvPicPr preferRelativeResize="0"/>
          <p:nvPr/>
        </p:nvPicPr>
        <p:blipFill rotWithShape="1">
          <a:blip r:embed="rId3">
            <a:alphaModFix/>
          </a:blip>
          <a:srcRect b="2883" l="0" r="0" t="2883"/>
          <a:stretch/>
        </p:blipFill>
        <p:spPr>
          <a:xfrm>
            <a:off x="-33700" y="1247249"/>
            <a:ext cx="4817275" cy="2837099"/>
          </a:xfrm>
          <a:prstGeom prst="rect">
            <a:avLst/>
          </a:prstGeom>
          <a:noFill/>
          <a:ln>
            <a:noFill/>
          </a:ln>
        </p:spPr>
      </p:pic>
      <p:sp>
        <p:nvSpPr>
          <p:cNvPr id="325" name="Shape 325"/>
          <p:cNvSpPr txBox="1"/>
          <p:nvPr/>
        </p:nvSpPr>
        <p:spPr>
          <a:xfrm>
            <a:off x="457200" y="4074575"/>
            <a:ext cx="8229600" cy="970800"/>
          </a:xfrm>
          <a:prstGeom prst="rect">
            <a:avLst/>
          </a:prstGeom>
          <a:noFill/>
          <a:ln>
            <a:noFill/>
          </a:ln>
        </p:spPr>
        <p:txBody>
          <a:bodyPr anchorCtr="0" anchor="t" bIns="91425" lIns="91425" rIns="91425" tIns="91425">
            <a:noAutofit/>
          </a:bodyPr>
          <a:lstStyle/>
          <a:p>
            <a:pPr lvl="0" algn="ctr">
              <a:lnSpc>
                <a:spcPct val="115000"/>
              </a:lnSpc>
              <a:spcBef>
                <a:spcPts val="0"/>
              </a:spcBef>
              <a:buClr>
                <a:schemeClr val="dk1"/>
              </a:buClr>
              <a:buSzPct val="57894"/>
              <a:buFont typeface="Arial"/>
              <a:buNone/>
            </a:pPr>
            <a:r>
              <a:rPr lang="en" sz="1900">
                <a:solidFill>
                  <a:schemeClr val="dk1"/>
                </a:solidFill>
                <a:latin typeface="Georgia"/>
                <a:ea typeface="Georgia"/>
                <a:cs typeface="Georgia"/>
                <a:sym typeface="Georgia"/>
              </a:rPr>
              <a:t>Although  both Japanese and American students reflect similar responses, </a:t>
            </a:r>
            <a:r>
              <a:rPr lang="en" sz="1900">
                <a:solidFill>
                  <a:srgbClr val="0000FF"/>
                </a:solidFill>
                <a:latin typeface="Georgia"/>
                <a:ea typeface="Georgia"/>
                <a:cs typeface="Georgia"/>
                <a:sym typeface="Georgia"/>
              </a:rPr>
              <a:t>Japanese </a:t>
            </a:r>
            <a:r>
              <a:rPr lang="en" sz="1900">
                <a:solidFill>
                  <a:schemeClr val="dk1"/>
                </a:solidFill>
                <a:latin typeface="Georgia"/>
                <a:ea typeface="Georgia"/>
                <a:cs typeface="Georgia"/>
                <a:sym typeface="Georgia"/>
              </a:rPr>
              <a:t>students show a </a:t>
            </a:r>
            <a:r>
              <a:rPr lang="en" sz="1900">
                <a:solidFill>
                  <a:srgbClr val="0000FF"/>
                </a:solidFill>
                <a:latin typeface="Georgia"/>
                <a:ea typeface="Georgia"/>
                <a:cs typeface="Georgia"/>
                <a:sym typeface="Georgia"/>
              </a:rPr>
              <a:t>slightly higher</a:t>
            </a:r>
            <a:r>
              <a:rPr lang="en" sz="1900">
                <a:solidFill>
                  <a:schemeClr val="dk1"/>
                </a:solidFill>
                <a:latin typeface="Georgia"/>
                <a:ea typeface="Georgia"/>
                <a:cs typeface="Georgia"/>
                <a:sym typeface="Georgia"/>
              </a:rPr>
              <a:t> </a:t>
            </a:r>
            <a:r>
              <a:rPr lang="en" sz="1900">
                <a:solidFill>
                  <a:srgbClr val="0000FF"/>
                </a:solidFill>
                <a:latin typeface="Georgia"/>
                <a:ea typeface="Georgia"/>
                <a:cs typeface="Georgia"/>
                <a:sym typeface="Georgia"/>
              </a:rPr>
              <a:t>regard </a:t>
            </a:r>
            <a:r>
              <a:rPr lang="en" sz="1900">
                <a:solidFill>
                  <a:schemeClr val="dk1"/>
                </a:solidFill>
                <a:latin typeface="Georgia"/>
                <a:ea typeface="Georgia"/>
                <a:cs typeface="Georgia"/>
                <a:sym typeface="Georgia"/>
              </a:rPr>
              <a:t>for their friends opinion. </a:t>
            </a:r>
          </a:p>
        </p:txBody>
      </p:sp>
      <p:pic>
        <p:nvPicPr>
          <p:cNvPr id="326" name="Shape 326"/>
          <p:cNvPicPr preferRelativeResize="0"/>
          <p:nvPr/>
        </p:nvPicPr>
        <p:blipFill rotWithShape="1">
          <a:blip r:embed="rId4">
            <a:alphaModFix/>
          </a:blip>
          <a:srcRect b="3213" l="8560" r="851" t="2562"/>
          <a:stretch/>
        </p:blipFill>
        <p:spPr>
          <a:xfrm>
            <a:off x="4665724" y="1247250"/>
            <a:ext cx="4478274" cy="28371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sp>
        <p:nvSpPr>
          <p:cNvPr id="331" name="Shape 331"/>
          <p:cNvSpPr txBox="1"/>
          <p:nvPr>
            <p:ph type="title"/>
          </p:nvPr>
        </p:nvSpPr>
        <p:spPr>
          <a:xfrm>
            <a:off x="0" y="155625"/>
            <a:ext cx="9144000" cy="1044600"/>
          </a:xfrm>
          <a:prstGeom prst="rect">
            <a:avLst/>
          </a:prstGeom>
        </p:spPr>
        <p:txBody>
          <a:bodyPr anchorCtr="0" anchor="b" bIns="91425" lIns="91425" rIns="91425" tIns="91425">
            <a:noAutofit/>
          </a:bodyPr>
          <a:lstStyle/>
          <a:p>
            <a:pPr lvl="0">
              <a:spcBef>
                <a:spcPts val="0"/>
              </a:spcBef>
              <a:buNone/>
            </a:pPr>
            <a:r>
              <a:rPr lang="en" sz="2400"/>
              <a:t>“I believe that going out on dates after you become exclusive with your partner is important to maintain a romantic relationship.”</a:t>
            </a:r>
          </a:p>
        </p:txBody>
      </p:sp>
      <p:pic>
        <p:nvPicPr>
          <p:cNvPr id="332" name="Shape 332"/>
          <p:cNvPicPr preferRelativeResize="0"/>
          <p:nvPr/>
        </p:nvPicPr>
        <p:blipFill rotWithShape="1">
          <a:blip r:embed="rId3">
            <a:alphaModFix/>
          </a:blip>
          <a:srcRect b="2495" l="10255" r="1482" t="3315"/>
          <a:stretch/>
        </p:blipFill>
        <p:spPr>
          <a:xfrm>
            <a:off x="179825" y="1329274"/>
            <a:ext cx="4312975" cy="2790750"/>
          </a:xfrm>
          <a:prstGeom prst="rect">
            <a:avLst/>
          </a:prstGeom>
          <a:noFill/>
          <a:ln>
            <a:noFill/>
          </a:ln>
        </p:spPr>
      </p:pic>
      <p:pic>
        <p:nvPicPr>
          <p:cNvPr id="333" name="Shape 333"/>
          <p:cNvPicPr preferRelativeResize="0"/>
          <p:nvPr/>
        </p:nvPicPr>
        <p:blipFill rotWithShape="1">
          <a:blip r:embed="rId4">
            <a:alphaModFix/>
          </a:blip>
          <a:srcRect b="2495" l="1484" r="2120" t="3315"/>
          <a:stretch/>
        </p:blipFill>
        <p:spPr>
          <a:xfrm>
            <a:off x="4450472" y="1329275"/>
            <a:ext cx="4693527" cy="2790749"/>
          </a:xfrm>
          <a:prstGeom prst="rect">
            <a:avLst/>
          </a:prstGeom>
          <a:noFill/>
          <a:ln>
            <a:noFill/>
          </a:ln>
        </p:spPr>
      </p:pic>
      <p:sp>
        <p:nvSpPr>
          <p:cNvPr id="334" name="Shape 334"/>
          <p:cNvSpPr txBox="1"/>
          <p:nvPr/>
        </p:nvSpPr>
        <p:spPr>
          <a:xfrm>
            <a:off x="0" y="4074575"/>
            <a:ext cx="9144000" cy="1044600"/>
          </a:xfrm>
          <a:prstGeom prst="rect">
            <a:avLst/>
          </a:prstGeom>
          <a:noFill/>
          <a:ln>
            <a:noFill/>
          </a:ln>
        </p:spPr>
        <p:txBody>
          <a:bodyPr anchorCtr="0" anchor="t" bIns="91425" lIns="91425" rIns="91425" tIns="91425">
            <a:noAutofit/>
          </a:bodyPr>
          <a:lstStyle/>
          <a:p>
            <a:pPr lvl="0" rtl="0" algn="ctr">
              <a:lnSpc>
                <a:spcPct val="115000"/>
              </a:lnSpc>
              <a:spcBef>
                <a:spcPts val="0"/>
              </a:spcBef>
              <a:buClr>
                <a:schemeClr val="dk1"/>
              </a:buClr>
              <a:buSzPct val="57894"/>
              <a:buFont typeface="Arial"/>
              <a:buNone/>
            </a:pPr>
            <a:r>
              <a:rPr lang="en" sz="1900">
                <a:latin typeface="Georgia"/>
                <a:ea typeface="Georgia"/>
                <a:cs typeface="Georgia"/>
                <a:sym typeface="Georgia"/>
              </a:rPr>
              <a:t>Although Americans felt more strongly, </a:t>
            </a:r>
            <a:r>
              <a:rPr lang="en" sz="1900">
                <a:solidFill>
                  <a:srgbClr val="FF00FF"/>
                </a:solidFill>
                <a:latin typeface="Georgia"/>
                <a:ea typeface="Georgia"/>
                <a:cs typeface="Georgia"/>
                <a:sym typeface="Georgia"/>
              </a:rPr>
              <a:t>both groups</a:t>
            </a:r>
            <a:r>
              <a:rPr lang="en" sz="1900">
                <a:latin typeface="Georgia"/>
                <a:ea typeface="Georgia"/>
                <a:cs typeface="Georgia"/>
                <a:sym typeface="Georgia"/>
              </a:rPr>
              <a:t> believe that going out on dates (as opposed to just spending time together) is important for a healthy relationship.</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x="0" y="0"/>
          <a:ext cx="0" cy="0"/>
          <a:chOff x="0" y="0"/>
          <a:chExt cx="0" cy="0"/>
        </a:xfrm>
      </p:grpSpPr>
      <p:pic>
        <p:nvPicPr>
          <p:cNvPr id="339" name="Shape 339"/>
          <p:cNvPicPr preferRelativeResize="0"/>
          <p:nvPr/>
        </p:nvPicPr>
        <p:blipFill>
          <a:blip r:embed="rId3">
            <a:alphaModFix/>
          </a:blip>
          <a:stretch>
            <a:fillRect/>
          </a:stretch>
        </p:blipFill>
        <p:spPr>
          <a:xfrm>
            <a:off x="0" y="818474"/>
            <a:ext cx="5281332" cy="3190274"/>
          </a:xfrm>
          <a:prstGeom prst="rect">
            <a:avLst/>
          </a:prstGeom>
          <a:noFill/>
          <a:ln>
            <a:noFill/>
          </a:ln>
        </p:spPr>
      </p:pic>
      <p:pic>
        <p:nvPicPr>
          <p:cNvPr id="340" name="Shape 340"/>
          <p:cNvPicPr preferRelativeResize="0"/>
          <p:nvPr/>
        </p:nvPicPr>
        <p:blipFill rotWithShape="1">
          <a:blip r:embed="rId4">
            <a:alphaModFix/>
          </a:blip>
          <a:srcRect b="0" l="1594" r="0" t="0"/>
          <a:stretch/>
        </p:blipFill>
        <p:spPr>
          <a:xfrm>
            <a:off x="4678924" y="818475"/>
            <a:ext cx="5006099" cy="3190275"/>
          </a:xfrm>
          <a:prstGeom prst="rect">
            <a:avLst/>
          </a:prstGeom>
          <a:noFill/>
          <a:ln>
            <a:noFill/>
          </a:ln>
        </p:spPr>
      </p:pic>
      <p:sp>
        <p:nvSpPr>
          <p:cNvPr id="341" name="Shape 341"/>
          <p:cNvSpPr txBox="1"/>
          <p:nvPr/>
        </p:nvSpPr>
        <p:spPr>
          <a:xfrm>
            <a:off x="0" y="4115850"/>
            <a:ext cx="9144000" cy="875100"/>
          </a:xfrm>
          <a:prstGeom prst="rect">
            <a:avLst/>
          </a:prstGeom>
          <a:noFill/>
          <a:ln>
            <a:noFill/>
          </a:ln>
        </p:spPr>
        <p:txBody>
          <a:bodyPr anchorCtr="0" anchor="t" bIns="91425" lIns="91425" rIns="91425" tIns="91425">
            <a:noAutofit/>
          </a:bodyPr>
          <a:lstStyle/>
          <a:p>
            <a:pPr lvl="0" algn="ctr">
              <a:lnSpc>
                <a:spcPct val="115000"/>
              </a:lnSpc>
              <a:spcBef>
                <a:spcPts val="0"/>
              </a:spcBef>
              <a:buNone/>
            </a:pPr>
            <a:r>
              <a:rPr lang="en" sz="1800">
                <a:latin typeface="Georgia"/>
                <a:ea typeface="Georgia"/>
                <a:cs typeface="Georgia"/>
                <a:sym typeface="Georgia"/>
              </a:rPr>
              <a:t>Contrary to popular belief, in order to continue a serious relationship, </a:t>
            </a:r>
            <a:r>
              <a:rPr lang="en" sz="1800">
                <a:solidFill>
                  <a:srgbClr val="0000FF"/>
                </a:solidFill>
                <a:latin typeface="Georgia"/>
                <a:ea typeface="Georgia"/>
                <a:cs typeface="Georgia"/>
                <a:sym typeface="Georgia"/>
              </a:rPr>
              <a:t>Japanese </a:t>
            </a:r>
            <a:r>
              <a:rPr lang="en" sz="1800">
                <a:latin typeface="Georgia"/>
                <a:ea typeface="Georgia"/>
                <a:cs typeface="Georgia"/>
                <a:sym typeface="Georgia"/>
              </a:rPr>
              <a:t>students decided on </a:t>
            </a:r>
            <a:r>
              <a:rPr lang="en" sz="1800">
                <a:solidFill>
                  <a:srgbClr val="0000FF"/>
                </a:solidFill>
                <a:latin typeface="Georgia"/>
                <a:ea typeface="Georgia"/>
                <a:cs typeface="Georgia"/>
                <a:sym typeface="Georgia"/>
              </a:rPr>
              <a:t>physical intimacy</a:t>
            </a:r>
            <a:r>
              <a:rPr lang="en" sz="1800">
                <a:latin typeface="Georgia"/>
                <a:ea typeface="Georgia"/>
                <a:cs typeface="Georgia"/>
                <a:sym typeface="Georgia"/>
              </a:rPr>
              <a:t>, whereas </a:t>
            </a:r>
            <a:r>
              <a:rPr lang="en" sz="1800">
                <a:solidFill>
                  <a:srgbClr val="FF0000"/>
                </a:solidFill>
                <a:latin typeface="Georgia"/>
                <a:ea typeface="Georgia"/>
                <a:cs typeface="Georgia"/>
                <a:sym typeface="Georgia"/>
              </a:rPr>
              <a:t>Americans </a:t>
            </a:r>
            <a:r>
              <a:rPr lang="en" sz="1800">
                <a:latin typeface="Georgia"/>
                <a:ea typeface="Georgia"/>
                <a:cs typeface="Georgia"/>
                <a:sym typeface="Georgia"/>
              </a:rPr>
              <a:t>chose </a:t>
            </a:r>
            <a:r>
              <a:rPr lang="en" sz="1800">
                <a:solidFill>
                  <a:srgbClr val="FF0000"/>
                </a:solidFill>
                <a:latin typeface="Georgia"/>
                <a:ea typeface="Georgia"/>
                <a:cs typeface="Georgia"/>
                <a:sym typeface="Georgia"/>
              </a:rPr>
              <a:t>common interests.</a:t>
            </a:r>
          </a:p>
        </p:txBody>
      </p:sp>
      <p:sp>
        <p:nvSpPr>
          <p:cNvPr id="342" name="Shape 342"/>
          <p:cNvSpPr txBox="1"/>
          <p:nvPr/>
        </p:nvSpPr>
        <p:spPr>
          <a:xfrm>
            <a:off x="-310800" y="207375"/>
            <a:ext cx="9765600" cy="741600"/>
          </a:xfrm>
          <a:prstGeom prst="rect">
            <a:avLst/>
          </a:prstGeom>
          <a:noFill/>
          <a:ln>
            <a:noFill/>
          </a:ln>
        </p:spPr>
        <p:txBody>
          <a:bodyPr anchorCtr="0" anchor="t" bIns="91425" lIns="91425" rIns="91425" tIns="91425">
            <a:noAutofit/>
          </a:bodyPr>
          <a:lstStyle/>
          <a:p>
            <a:pPr lvl="0" rtl="0" algn="ctr">
              <a:spcBef>
                <a:spcPts val="0"/>
              </a:spcBef>
              <a:buNone/>
            </a:pPr>
            <a:r>
              <a:rPr lang="en" sz="3000">
                <a:latin typeface="Georgia"/>
                <a:ea typeface="Georgia"/>
                <a:cs typeface="Georgia"/>
                <a:sym typeface="Georgia"/>
              </a:rPr>
              <a:t>Continuing a Relationship</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x="0" y="0"/>
          <a:ext cx="0" cy="0"/>
          <a:chOff x="0" y="0"/>
          <a:chExt cx="0" cy="0"/>
        </a:xfrm>
      </p:grpSpPr>
      <p:sp>
        <p:nvSpPr>
          <p:cNvPr id="347" name="Shape 347"/>
          <p:cNvSpPr txBox="1"/>
          <p:nvPr/>
        </p:nvSpPr>
        <p:spPr>
          <a:xfrm>
            <a:off x="0" y="0"/>
            <a:ext cx="9144000" cy="834900"/>
          </a:xfrm>
          <a:prstGeom prst="rect">
            <a:avLst/>
          </a:prstGeom>
          <a:noFill/>
          <a:ln>
            <a:noFill/>
          </a:ln>
        </p:spPr>
        <p:txBody>
          <a:bodyPr anchorCtr="0" anchor="t" bIns="91425" lIns="91425" rIns="91425" tIns="91425">
            <a:noAutofit/>
          </a:bodyPr>
          <a:lstStyle/>
          <a:p>
            <a:pPr lvl="0" algn="ctr">
              <a:spcBef>
                <a:spcPts val="0"/>
              </a:spcBef>
              <a:buNone/>
            </a:pPr>
            <a:r>
              <a:rPr lang="en" sz="3600">
                <a:latin typeface="Georgia"/>
                <a:ea typeface="Georgia"/>
                <a:cs typeface="Georgia"/>
                <a:sym typeface="Georgia"/>
              </a:rPr>
              <a:t>Places to Find a Serious Partner</a:t>
            </a:r>
          </a:p>
        </p:txBody>
      </p:sp>
      <p:sp>
        <p:nvSpPr>
          <p:cNvPr id="348" name="Shape 348"/>
          <p:cNvSpPr txBox="1"/>
          <p:nvPr/>
        </p:nvSpPr>
        <p:spPr>
          <a:xfrm>
            <a:off x="0" y="4132725"/>
            <a:ext cx="9144000" cy="914700"/>
          </a:xfrm>
          <a:prstGeom prst="rect">
            <a:avLst/>
          </a:prstGeom>
          <a:noFill/>
          <a:ln>
            <a:noFill/>
          </a:ln>
        </p:spPr>
        <p:txBody>
          <a:bodyPr anchorCtr="0" anchor="t" bIns="91425" lIns="91425" rIns="91425" tIns="91425">
            <a:noAutofit/>
          </a:bodyPr>
          <a:lstStyle/>
          <a:p>
            <a:pPr lvl="0" algn="ctr">
              <a:spcBef>
                <a:spcPts val="0"/>
              </a:spcBef>
              <a:buNone/>
            </a:pPr>
            <a:r>
              <a:rPr lang="en" sz="1800">
                <a:solidFill>
                  <a:srgbClr val="FF0000"/>
                </a:solidFill>
                <a:latin typeface="Georgia"/>
                <a:ea typeface="Georgia"/>
                <a:cs typeface="Georgia"/>
                <a:sym typeface="Georgia"/>
              </a:rPr>
              <a:t>Americans</a:t>
            </a:r>
            <a:r>
              <a:rPr lang="en" sz="1800">
                <a:latin typeface="Georgia"/>
                <a:ea typeface="Georgia"/>
                <a:cs typeface="Georgia"/>
                <a:sym typeface="Georgia"/>
              </a:rPr>
              <a:t> think that there is a possibility of finding a partner in </a:t>
            </a:r>
            <a:r>
              <a:rPr lang="en" sz="1800">
                <a:solidFill>
                  <a:srgbClr val="FF0000"/>
                </a:solidFill>
                <a:latin typeface="Georgia"/>
                <a:ea typeface="Georgia"/>
                <a:cs typeface="Georgia"/>
                <a:sym typeface="Georgia"/>
              </a:rPr>
              <a:t>many </a:t>
            </a:r>
            <a:r>
              <a:rPr lang="en" sz="1800">
                <a:latin typeface="Georgia"/>
                <a:ea typeface="Georgia"/>
                <a:cs typeface="Georgia"/>
                <a:sym typeface="Georgia"/>
              </a:rPr>
              <a:t>locations, while </a:t>
            </a:r>
            <a:r>
              <a:rPr lang="en" sz="1800">
                <a:solidFill>
                  <a:srgbClr val="0000FF"/>
                </a:solidFill>
                <a:latin typeface="Georgia"/>
                <a:ea typeface="Georgia"/>
                <a:cs typeface="Georgia"/>
                <a:sym typeface="Georgia"/>
              </a:rPr>
              <a:t>Japanese </a:t>
            </a:r>
            <a:r>
              <a:rPr lang="en" sz="1800">
                <a:latin typeface="Georgia"/>
                <a:ea typeface="Georgia"/>
                <a:cs typeface="Georgia"/>
                <a:sym typeface="Georgia"/>
              </a:rPr>
              <a:t>students chose </a:t>
            </a:r>
            <a:r>
              <a:rPr lang="en" sz="1800">
                <a:solidFill>
                  <a:srgbClr val="0000FF"/>
                </a:solidFill>
                <a:latin typeface="Georgia"/>
                <a:ea typeface="Georgia"/>
                <a:cs typeface="Georgia"/>
                <a:sym typeface="Georgia"/>
              </a:rPr>
              <a:t>school or work</a:t>
            </a:r>
            <a:r>
              <a:rPr lang="en" sz="1800">
                <a:latin typeface="Georgia"/>
                <a:ea typeface="Georgia"/>
                <a:cs typeface="Georgia"/>
                <a:sym typeface="Georgia"/>
              </a:rPr>
              <a:t>, but had </a:t>
            </a:r>
            <a:r>
              <a:rPr lang="en" sz="1800">
                <a:solidFill>
                  <a:srgbClr val="0000FF"/>
                </a:solidFill>
                <a:latin typeface="Georgia"/>
                <a:ea typeface="Georgia"/>
                <a:cs typeface="Georgia"/>
                <a:sym typeface="Georgia"/>
              </a:rPr>
              <a:t>negative </a:t>
            </a:r>
            <a:r>
              <a:rPr lang="en" sz="1800">
                <a:latin typeface="Georgia"/>
                <a:ea typeface="Georgia"/>
                <a:cs typeface="Georgia"/>
                <a:sym typeface="Georgia"/>
              </a:rPr>
              <a:t>feelings towards online dating.</a:t>
            </a:r>
          </a:p>
        </p:txBody>
      </p:sp>
      <p:pic>
        <p:nvPicPr>
          <p:cNvPr id="349" name="Shape 349"/>
          <p:cNvPicPr preferRelativeResize="0"/>
          <p:nvPr/>
        </p:nvPicPr>
        <p:blipFill>
          <a:blip r:embed="rId3">
            <a:alphaModFix/>
          </a:blip>
          <a:stretch>
            <a:fillRect/>
          </a:stretch>
        </p:blipFill>
        <p:spPr>
          <a:xfrm>
            <a:off x="1861812" y="684425"/>
            <a:ext cx="5420374" cy="34483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ph type="title"/>
          </p:nvPr>
        </p:nvSpPr>
        <p:spPr>
          <a:xfrm>
            <a:off x="0" y="155625"/>
            <a:ext cx="9144000" cy="1229400"/>
          </a:xfrm>
          <a:prstGeom prst="rect">
            <a:avLst/>
          </a:prstGeom>
        </p:spPr>
        <p:txBody>
          <a:bodyPr anchorCtr="0" anchor="b" bIns="91425" lIns="91425" rIns="91425" tIns="91425">
            <a:noAutofit/>
          </a:bodyPr>
          <a:lstStyle/>
          <a:p>
            <a:pPr lvl="0">
              <a:spcBef>
                <a:spcPts val="0"/>
              </a:spcBef>
              <a:buNone/>
            </a:pPr>
            <a:r>
              <a:rPr lang="en">
                <a:solidFill>
                  <a:srgbClr val="000000"/>
                </a:solidFill>
              </a:rPr>
              <a:t>Research Question 3 </a:t>
            </a:r>
          </a:p>
          <a:p>
            <a:pPr lvl="0">
              <a:spcBef>
                <a:spcPts val="0"/>
              </a:spcBef>
              <a:buNone/>
            </a:pPr>
            <a:r>
              <a:rPr lang="en" sz="3600"/>
              <a:t>Summary of </a:t>
            </a:r>
            <a:r>
              <a:rPr lang="en" sz="3600">
                <a:solidFill>
                  <a:srgbClr val="000000"/>
                </a:solidFill>
              </a:rPr>
              <a:t>Findings</a:t>
            </a:r>
          </a:p>
        </p:txBody>
      </p:sp>
      <p:sp>
        <p:nvSpPr>
          <p:cNvPr id="355" name="Shape 355"/>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55600" lvl="0" marL="457200" rtl="0">
              <a:lnSpc>
                <a:spcPct val="115000"/>
              </a:lnSpc>
              <a:spcBef>
                <a:spcPts val="0"/>
              </a:spcBef>
              <a:buClr>
                <a:schemeClr val="dk1"/>
              </a:buClr>
              <a:buSzPct val="100000"/>
            </a:pPr>
            <a:r>
              <a:rPr lang="en" sz="2000">
                <a:solidFill>
                  <a:schemeClr val="dk1"/>
                </a:solidFill>
              </a:rPr>
              <a:t>Japanese and American students prioritize </a:t>
            </a:r>
            <a:r>
              <a:rPr lang="en" sz="2000">
                <a:solidFill>
                  <a:srgbClr val="FF00FF"/>
                </a:solidFill>
              </a:rPr>
              <a:t>common interests, physical appearance, and intimacy</a:t>
            </a:r>
            <a:r>
              <a:rPr lang="en" sz="2000">
                <a:solidFill>
                  <a:schemeClr val="dk1"/>
                </a:solidFill>
              </a:rPr>
              <a:t> when finding a partner</a:t>
            </a:r>
          </a:p>
          <a:p>
            <a:pPr indent="-355600" lvl="1" marL="914400" rtl="0">
              <a:lnSpc>
                <a:spcPct val="115000"/>
              </a:lnSpc>
              <a:spcBef>
                <a:spcPts val="480"/>
              </a:spcBef>
              <a:buClr>
                <a:schemeClr val="dk1"/>
              </a:buClr>
              <a:buSzPct val="100000"/>
            </a:pPr>
            <a:r>
              <a:rPr lang="en" sz="2000">
                <a:solidFill>
                  <a:schemeClr val="dk1"/>
                </a:solidFill>
              </a:rPr>
              <a:t>Japanese students surprisingly ranked </a:t>
            </a:r>
            <a:r>
              <a:rPr lang="en" sz="2000">
                <a:solidFill>
                  <a:srgbClr val="0000FF"/>
                </a:solidFill>
              </a:rPr>
              <a:t>physical appearance/intimacy</a:t>
            </a:r>
            <a:r>
              <a:rPr lang="en" sz="2000">
                <a:solidFill>
                  <a:schemeClr val="dk1"/>
                </a:solidFill>
              </a:rPr>
              <a:t> </a:t>
            </a:r>
            <a:r>
              <a:rPr lang="en" sz="2000"/>
              <a:t>higher</a:t>
            </a:r>
            <a:r>
              <a:rPr lang="en" sz="2000">
                <a:solidFill>
                  <a:schemeClr val="dk1"/>
                </a:solidFill>
              </a:rPr>
              <a:t> than Americans</a:t>
            </a:r>
          </a:p>
          <a:p>
            <a:pPr indent="-355600" lvl="0" marL="457200" rtl="0">
              <a:lnSpc>
                <a:spcPct val="115000"/>
              </a:lnSpc>
              <a:spcBef>
                <a:spcPts val="0"/>
              </a:spcBef>
              <a:buClr>
                <a:schemeClr val="dk1"/>
              </a:buClr>
              <a:buSzPct val="100000"/>
            </a:pPr>
            <a:r>
              <a:rPr lang="en" sz="2000">
                <a:solidFill>
                  <a:schemeClr val="dk1"/>
                </a:solidFill>
              </a:rPr>
              <a:t>Both groups prefer finding potential partners at </a:t>
            </a:r>
            <a:r>
              <a:rPr lang="en" sz="2000">
                <a:solidFill>
                  <a:srgbClr val="FF00FF"/>
                </a:solidFill>
              </a:rPr>
              <a:t>school</a:t>
            </a:r>
            <a:r>
              <a:rPr lang="en" sz="2000">
                <a:solidFill>
                  <a:schemeClr val="dk1"/>
                </a:solidFill>
              </a:rPr>
              <a:t> or </a:t>
            </a:r>
            <a:r>
              <a:rPr lang="en" sz="2000">
                <a:solidFill>
                  <a:srgbClr val="FF00FF"/>
                </a:solidFill>
              </a:rPr>
              <a:t>through friends</a:t>
            </a:r>
            <a:r>
              <a:rPr lang="en" sz="2000">
                <a:solidFill>
                  <a:schemeClr val="dk1"/>
                </a:solidFill>
              </a:rPr>
              <a:t>, but Japanese students said that there was a high chance of meeting a partner at work</a:t>
            </a:r>
          </a:p>
          <a:p>
            <a:pPr indent="-355600" lvl="1" marL="914400" rtl="0">
              <a:lnSpc>
                <a:spcPct val="115000"/>
              </a:lnSpc>
              <a:spcBef>
                <a:spcPts val="0"/>
              </a:spcBef>
              <a:buClr>
                <a:schemeClr val="dk1"/>
              </a:buClr>
              <a:buSzPct val="100000"/>
            </a:pPr>
            <a:r>
              <a:rPr lang="en" sz="2000">
                <a:solidFill>
                  <a:schemeClr val="dk1"/>
                </a:solidFill>
              </a:rPr>
              <a:t>Japanese students </a:t>
            </a:r>
            <a:r>
              <a:rPr lang="en" sz="2000">
                <a:solidFill>
                  <a:srgbClr val="0000FF"/>
                </a:solidFill>
              </a:rPr>
              <a:t>opposed online dating</a:t>
            </a:r>
            <a:r>
              <a:rPr lang="en" sz="2000">
                <a:solidFill>
                  <a:schemeClr val="dk1"/>
                </a:solidFill>
              </a:rPr>
              <a:t>, but Americans didn’t want to start </a:t>
            </a:r>
            <a:r>
              <a:rPr lang="en" sz="2000">
                <a:solidFill>
                  <a:srgbClr val="FF0000"/>
                </a:solidFill>
              </a:rPr>
              <a:t>relationships in the workplace</a:t>
            </a:r>
          </a:p>
          <a:p>
            <a:pPr indent="0" lvl="0" marL="457200">
              <a:spcBef>
                <a:spcPts val="0"/>
              </a:spcBef>
              <a:buNone/>
            </a:pPr>
            <a:r>
              <a:rPr lang="en">
                <a:solidFill>
                  <a:srgbClr val="000000"/>
                </a:solidFill>
              </a:rPr>
              <a:t> </a:t>
            </a:r>
            <a:r>
              <a:rPr lang="en" sz="2400">
                <a:solidFill>
                  <a:srgbClr val="000000"/>
                </a:solidFill>
              </a:rPr>
              <a:t> </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x="0" y="0"/>
          <a:ext cx="0" cy="0"/>
          <a:chOff x="0" y="0"/>
          <a:chExt cx="0" cy="0"/>
        </a:xfrm>
      </p:grpSpPr>
      <p:sp>
        <p:nvSpPr>
          <p:cNvPr id="360" name="Shape 360"/>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chemeClr val="dk1"/>
                </a:solidFill>
              </a:rPr>
              <a:t>Conclusion &amp; Discussion</a:t>
            </a:r>
            <a:r>
              <a:rPr lang="en"/>
              <a:t> </a:t>
            </a:r>
            <a:r>
              <a:rPr lang="en">
                <a:solidFill>
                  <a:schemeClr val="dk1"/>
                </a:solidFill>
              </a:rPr>
              <a:t> </a:t>
            </a:r>
          </a:p>
        </p:txBody>
      </p:sp>
      <p:sp>
        <p:nvSpPr>
          <p:cNvPr id="361" name="Shape 361"/>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55600" lvl="0" marL="457200" rtl="0">
              <a:spcBef>
                <a:spcPts val="0"/>
              </a:spcBef>
              <a:buClr>
                <a:schemeClr val="dk1"/>
              </a:buClr>
              <a:buSzPct val="100000"/>
            </a:pPr>
            <a:r>
              <a:rPr lang="en" sz="2000">
                <a:solidFill>
                  <a:schemeClr val="dk1"/>
                </a:solidFill>
              </a:rPr>
              <a:t>Difference in</a:t>
            </a:r>
            <a:r>
              <a:rPr b="1" lang="en" sz="2000">
                <a:solidFill>
                  <a:schemeClr val="dk1"/>
                </a:solidFill>
              </a:rPr>
              <a:t> </a:t>
            </a:r>
            <a:r>
              <a:rPr b="1" lang="en" sz="2000">
                <a:solidFill>
                  <a:srgbClr val="FF00FF"/>
                </a:solidFill>
              </a:rPr>
              <a:t>goals</a:t>
            </a:r>
            <a:r>
              <a:rPr b="1" lang="en" sz="2000">
                <a:solidFill>
                  <a:schemeClr val="dk1"/>
                </a:solidFill>
              </a:rPr>
              <a:t> </a:t>
            </a:r>
            <a:r>
              <a:rPr lang="en" sz="2000">
                <a:solidFill>
                  <a:schemeClr val="dk1"/>
                </a:solidFill>
              </a:rPr>
              <a:t>when starting a relationship  </a:t>
            </a:r>
          </a:p>
          <a:p>
            <a:pPr indent="-355600" lvl="1" marL="914400" rtl="0">
              <a:spcBef>
                <a:spcPts val="0"/>
              </a:spcBef>
              <a:buClr>
                <a:schemeClr val="dk1"/>
              </a:buClr>
              <a:buSzPct val="100000"/>
            </a:pPr>
            <a:r>
              <a:rPr lang="en" sz="2000">
                <a:solidFill>
                  <a:schemeClr val="dk1"/>
                </a:solidFill>
              </a:rPr>
              <a:t>In America, the goal is to</a:t>
            </a:r>
            <a:r>
              <a:rPr lang="en" sz="2000">
                <a:solidFill>
                  <a:srgbClr val="FF0000"/>
                </a:solidFill>
              </a:rPr>
              <a:t> find a partner</a:t>
            </a:r>
            <a:r>
              <a:rPr lang="en" sz="2000">
                <a:solidFill>
                  <a:schemeClr val="dk1"/>
                </a:solidFill>
              </a:rPr>
              <a:t>, while in Japan, the goal is to have a</a:t>
            </a:r>
            <a:r>
              <a:rPr lang="en" sz="2000">
                <a:solidFill>
                  <a:srgbClr val="0000FF"/>
                </a:solidFill>
              </a:rPr>
              <a:t> long-term relationship</a:t>
            </a:r>
          </a:p>
          <a:p>
            <a:pPr indent="-355600" lvl="0" marL="457200" rtl="0">
              <a:spcBef>
                <a:spcPts val="0"/>
              </a:spcBef>
              <a:buClr>
                <a:schemeClr val="dk1"/>
              </a:buClr>
              <a:buSzPct val="100000"/>
            </a:pPr>
            <a:r>
              <a:rPr lang="en" sz="2000">
                <a:solidFill>
                  <a:schemeClr val="dk1"/>
                </a:solidFill>
              </a:rPr>
              <a:t>Japanese students are more </a:t>
            </a:r>
            <a:r>
              <a:rPr lang="en" sz="2000">
                <a:solidFill>
                  <a:srgbClr val="0000FF"/>
                </a:solidFill>
              </a:rPr>
              <a:t>traditional</a:t>
            </a:r>
            <a:r>
              <a:rPr lang="en" sz="2000">
                <a:solidFill>
                  <a:schemeClr val="dk1"/>
                </a:solidFill>
              </a:rPr>
              <a:t> in terms of relationships</a:t>
            </a:r>
          </a:p>
          <a:p>
            <a:pPr indent="-355600" lvl="1" marL="914400" rtl="0">
              <a:spcBef>
                <a:spcPts val="0"/>
              </a:spcBef>
              <a:buClr>
                <a:schemeClr val="dk1"/>
              </a:buClr>
              <a:buSzPct val="100000"/>
            </a:pPr>
            <a:r>
              <a:rPr lang="en" sz="2000">
                <a:solidFill>
                  <a:schemeClr val="dk1"/>
                </a:solidFill>
              </a:rPr>
              <a:t>Hesitations in regards to online dating and  casual dating.</a:t>
            </a:r>
          </a:p>
          <a:p>
            <a:pPr indent="-355600" lvl="1" marL="914400" rtl="0">
              <a:spcBef>
                <a:spcPts val="0"/>
              </a:spcBef>
              <a:buClr>
                <a:schemeClr val="dk1"/>
              </a:buClr>
              <a:buSzPct val="100000"/>
            </a:pPr>
            <a:r>
              <a:rPr lang="en" sz="2000">
                <a:solidFill>
                  <a:schemeClr val="dk1"/>
                </a:solidFill>
              </a:rPr>
              <a:t>Compared to Americans, verbally establishing a committed relationship early.</a:t>
            </a:r>
          </a:p>
          <a:p>
            <a:pPr indent="-355600" lvl="0" marL="457200" rtl="0">
              <a:spcBef>
                <a:spcPts val="0"/>
              </a:spcBef>
              <a:buClr>
                <a:schemeClr val="dk1"/>
              </a:buClr>
              <a:buSzPct val="100000"/>
            </a:pPr>
            <a:r>
              <a:rPr lang="en" sz="2000">
                <a:solidFill>
                  <a:schemeClr val="dk1"/>
                </a:solidFill>
              </a:rPr>
              <a:t>Japanese students see </a:t>
            </a:r>
            <a:r>
              <a:rPr lang="en" sz="2000">
                <a:solidFill>
                  <a:srgbClr val="0000FF"/>
                </a:solidFill>
              </a:rPr>
              <a:t>physical intimacy</a:t>
            </a:r>
            <a:r>
              <a:rPr lang="en" sz="2000">
                <a:solidFill>
                  <a:schemeClr val="dk1"/>
                </a:solidFill>
              </a:rPr>
              <a:t> as an important aspect of maintaining a committed relationship</a:t>
            </a:r>
          </a:p>
          <a:p>
            <a:pPr indent="-355600" lvl="1" marL="914400" rtl="0">
              <a:spcBef>
                <a:spcPts val="0"/>
              </a:spcBef>
              <a:buClr>
                <a:schemeClr val="dk1"/>
              </a:buClr>
              <a:buSzPct val="100000"/>
            </a:pPr>
            <a:r>
              <a:rPr lang="en" sz="2000">
                <a:solidFill>
                  <a:schemeClr val="dk1"/>
                </a:solidFill>
              </a:rPr>
              <a:t>Physical intimacy may be an </a:t>
            </a:r>
            <a:r>
              <a:rPr lang="en" sz="2000">
                <a:solidFill>
                  <a:srgbClr val="0000FF"/>
                </a:solidFill>
              </a:rPr>
              <a:t>indication of  long term commitment</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x="0" y="0"/>
          <a:ext cx="0" cy="0"/>
          <a:chOff x="0" y="0"/>
          <a:chExt cx="0" cy="0"/>
        </a:xfrm>
      </p:grpSpPr>
      <p:sp>
        <p:nvSpPr>
          <p:cNvPr id="366" name="Shape 366"/>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chemeClr val="dk1"/>
                </a:solidFill>
              </a:rPr>
              <a:t>Limitations of the Study</a:t>
            </a:r>
            <a:r>
              <a:rPr lang="en"/>
              <a:t> </a:t>
            </a:r>
          </a:p>
        </p:txBody>
      </p:sp>
      <p:sp>
        <p:nvSpPr>
          <p:cNvPr id="367" name="Shape 367"/>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68300" lvl="0" marL="457200" rtl="0">
              <a:lnSpc>
                <a:spcPct val="115000"/>
              </a:lnSpc>
              <a:spcBef>
                <a:spcPts val="0"/>
              </a:spcBef>
              <a:buClr>
                <a:srgbClr val="000000"/>
              </a:buClr>
              <a:buSzPct val="100000"/>
            </a:pPr>
            <a:r>
              <a:rPr lang="en" sz="2200">
                <a:solidFill>
                  <a:srgbClr val="000000"/>
                </a:solidFill>
              </a:rPr>
              <a:t>Lack of </a:t>
            </a:r>
            <a:r>
              <a:rPr lang="en" sz="2200">
                <a:solidFill>
                  <a:srgbClr val="0000FF"/>
                </a:solidFill>
              </a:rPr>
              <a:t>corresponding</a:t>
            </a:r>
            <a:r>
              <a:rPr lang="en" sz="2200">
                <a:solidFill>
                  <a:srgbClr val="000000"/>
                </a:solidFill>
              </a:rPr>
              <a:t> words in either language</a:t>
            </a:r>
          </a:p>
          <a:p>
            <a:pPr indent="-368300" lvl="1" marL="914400" rtl="0">
              <a:lnSpc>
                <a:spcPct val="115000"/>
              </a:lnSpc>
              <a:spcBef>
                <a:spcPts val="0"/>
              </a:spcBef>
              <a:buClr>
                <a:srgbClr val="000000"/>
              </a:buClr>
              <a:buSzPct val="100000"/>
            </a:pPr>
            <a:r>
              <a:rPr lang="en" sz="2200">
                <a:solidFill>
                  <a:srgbClr val="000000"/>
                </a:solidFill>
              </a:rPr>
              <a:t>Translation of specific culturally well-known concepts</a:t>
            </a:r>
          </a:p>
          <a:p>
            <a:pPr indent="-368300" lvl="1" marL="914400" rtl="0">
              <a:lnSpc>
                <a:spcPct val="115000"/>
              </a:lnSpc>
              <a:spcBef>
                <a:spcPts val="0"/>
              </a:spcBef>
              <a:buClr>
                <a:srgbClr val="000000"/>
              </a:buClr>
              <a:buSzPct val="100000"/>
            </a:pPr>
            <a:r>
              <a:rPr lang="en" sz="2200"/>
              <a:t>Varying d</a:t>
            </a:r>
            <a:r>
              <a:rPr lang="en" sz="2200">
                <a:solidFill>
                  <a:srgbClr val="000000"/>
                </a:solidFill>
              </a:rPr>
              <a:t>egrees of severity</a:t>
            </a:r>
            <a:r>
              <a:rPr lang="en" sz="2200"/>
              <a:t>: </a:t>
            </a:r>
            <a:r>
              <a:rPr lang="en" sz="2200">
                <a:solidFill>
                  <a:srgbClr val="000000"/>
                </a:solidFill>
              </a:rPr>
              <a:t>Like/love,  committed relationship/ready for marriage</a:t>
            </a:r>
          </a:p>
          <a:p>
            <a:pPr indent="-368300" lvl="0" marL="457200" rtl="0">
              <a:lnSpc>
                <a:spcPct val="115000"/>
              </a:lnSpc>
              <a:spcBef>
                <a:spcPts val="0"/>
              </a:spcBef>
              <a:buClr>
                <a:srgbClr val="000000"/>
              </a:buClr>
              <a:buSzPct val="100000"/>
            </a:pPr>
            <a:r>
              <a:rPr lang="en" sz="2200">
                <a:solidFill>
                  <a:srgbClr val="0000FF"/>
                </a:solidFill>
              </a:rPr>
              <a:t>Inconsistent</a:t>
            </a:r>
            <a:r>
              <a:rPr lang="en" sz="2200"/>
              <a:t> g</a:t>
            </a:r>
            <a:r>
              <a:rPr lang="en" sz="2200">
                <a:solidFill>
                  <a:srgbClr val="000000"/>
                </a:solidFill>
              </a:rPr>
              <a:t>eographic location</a:t>
            </a:r>
          </a:p>
          <a:p>
            <a:pPr indent="-368300" lvl="1" marL="914400" rtl="0">
              <a:lnSpc>
                <a:spcPct val="115000"/>
              </a:lnSpc>
              <a:spcBef>
                <a:spcPts val="0"/>
              </a:spcBef>
              <a:buClr>
                <a:srgbClr val="000000"/>
              </a:buClr>
              <a:buSzPct val="100000"/>
            </a:pPr>
            <a:r>
              <a:rPr lang="en" sz="2200">
                <a:solidFill>
                  <a:srgbClr val="000000"/>
                </a:solidFill>
              </a:rPr>
              <a:t>Majority of Americans are in </a:t>
            </a:r>
            <a:r>
              <a:rPr lang="en" sz="2200">
                <a:solidFill>
                  <a:srgbClr val="FF0000"/>
                </a:solidFill>
              </a:rPr>
              <a:t>California</a:t>
            </a:r>
            <a:r>
              <a:rPr lang="en" sz="2200">
                <a:solidFill>
                  <a:srgbClr val="000000"/>
                </a:solidFill>
              </a:rPr>
              <a:t>, whereas Japanese came from a </a:t>
            </a:r>
            <a:r>
              <a:rPr lang="en" sz="2200">
                <a:solidFill>
                  <a:srgbClr val="0000FF"/>
                </a:solidFill>
              </a:rPr>
              <a:t>wider variety of regions</a:t>
            </a:r>
          </a:p>
          <a:p>
            <a:pPr indent="-368300" lvl="0" marL="457200">
              <a:lnSpc>
                <a:spcPct val="115000"/>
              </a:lnSpc>
              <a:spcBef>
                <a:spcPts val="0"/>
              </a:spcBef>
              <a:buClr>
                <a:srgbClr val="000000"/>
              </a:buClr>
              <a:buSzPct val="100000"/>
            </a:pPr>
            <a:r>
              <a:rPr lang="en" sz="2200">
                <a:solidFill>
                  <a:srgbClr val="000000"/>
                </a:solidFill>
              </a:rPr>
              <a:t>Many Japanese participants had </a:t>
            </a:r>
            <a:r>
              <a:rPr lang="en" sz="2200">
                <a:solidFill>
                  <a:srgbClr val="0000FF"/>
                </a:solidFill>
              </a:rPr>
              <a:t>experience abroad</a:t>
            </a:r>
            <a:r>
              <a:rPr lang="en" sz="2200">
                <a:solidFill>
                  <a:srgbClr val="000000"/>
                </a:solidFill>
              </a:rPr>
              <a:t>, which may have influenced their view on this topic </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rgbClr val="000000"/>
                </a:solidFill>
              </a:rPr>
              <a:t>Future Studies</a:t>
            </a:r>
          </a:p>
        </p:txBody>
      </p:sp>
      <p:sp>
        <p:nvSpPr>
          <p:cNvPr id="373" name="Shape 373"/>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55600" lvl="0" marL="457200" marR="0" rtl="0" algn="l">
              <a:lnSpc>
                <a:spcPct val="115000"/>
              </a:lnSpc>
              <a:spcBef>
                <a:spcPts val="600"/>
              </a:spcBef>
              <a:spcAft>
                <a:spcPts val="0"/>
              </a:spcAft>
              <a:buClr>
                <a:schemeClr val="dk1"/>
              </a:buClr>
              <a:buSzPct val="100000"/>
              <a:buFont typeface="Georgia"/>
            </a:pPr>
            <a:r>
              <a:rPr lang="en" sz="2000">
                <a:solidFill>
                  <a:schemeClr val="dk1"/>
                </a:solidFill>
              </a:rPr>
              <a:t>Study of finding love amongst Japanese and American university students who have studied abroad versus students who have never left the country.</a:t>
            </a:r>
          </a:p>
          <a:p>
            <a:pPr indent="-355600" lvl="1" marL="914400" marR="0" rtl="0" algn="l">
              <a:lnSpc>
                <a:spcPct val="115000"/>
              </a:lnSpc>
              <a:spcBef>
                <a:spcPts val="600"/>
              </a:spcBef>
              <a:spcAft>
                <a:spcPts val="0"/>
              </a:spcAft>
              <a:buClr>
                <a:schemeClr val="dk1"/>
              </a:buClr>
              <a:buSzPct val="100000"/>
            </a:pPr>
            <a:r>
              <a:rPr lang="en" sz="2000">
                <a:solidFill>
                  <a:schemeClr val="dk1"/>
                </a:solidFill>
              </a:rPr>
              <a:t>Living in foreign country could change person’s approach to dating more directly than observing foreign media embedded with cultural stereotypes</a:t>
            </a:r>
          </a:p>
          <a:p>
            <a:pPr indent="-355600" lvl="0" marL="457200" marR="0" rtl="0" algn="l">
              <a:lnSpc>
                <a:spcPct val="115000"/>
              </a:lnSpc>
              <a:spcBef>
                <a:spcPts val="600"/>
              </a:spcBef>
              <a:spcAft>
                <a:spcPts val="0"/>
              </a:spcAft>
              <a:buClr>
                <a:schemeClr val="dk1"/>
              </a:buClr>
              <a:buSzPct val="100000"/>
            </a:pPr>
            <a:r>
              <a:rPr lang="en" sz="2000">
                <a:solidFill>
                  <a:schemeClr val="dk1"/>
                </a:solidFill>
              </a:rPr>
              <a:t>Study of relationships leading to marriage</a:t>
            </a:r>
          </a:p>
          <a:p>
            <a:pPr indent="-355600" lvl="1" marL="914400" marR="0" rtl="0" algn="l">
              <a:lnSpc>
                <a:spcPct val="115000"/>
              </a:lnSpc>
              <a:spcBef>
                <a:spcPts val="600"/>
              </a:spcBef>
              <a:spcAft>
                <a:spcPts val="0"/>
              </a:spcAft>
              <a:buClr>
                <a:schemeClr val="dk1"/>
              </a:buClr>
              <a:buSzPct val="100000"/>
            </a:pPr>
            <a:r>
              <a:rPr lang="en" sz="2000">
                <a:solidFill>
                  <a:schemeClr val="dk1"/>
                </a:solidFill>
              </a:rPr>
              <a:t>If Japanese and American relationships share a mutual goal of marriage, we can more easily compare practices and attitudes</a:t>
            </a:r>
          </a:p>
          <a:p>
            <a:pPr lvl="0">
              <a:spcBef>
                <a:spcPts val="0"/>
              </a:spcBef>
              <a:buNone/>
            </a:pPr>
            <a:r>
              <a:t/>
            </a:r>
            <a:endParaRPr>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7" name="Shape 377"/>
        <p:cNvGrpSpPr/>
        <p:nvPr/>
      </p:nvGrpSpPr>
      <p:grpSpPr>
        <a:xfrm>
          <a:off x="0" y="0"/>
          <a:ext cx="0" cy="0"/>
          <a:chOff x="0" y="0"/>
          <a:chExt cx="0" cy="0"/>
        </a:xfrm>
      </p:grpSpPr>
      <p:sp>
        <p:nvSpPr>
          <p:cNvPr id="378" name="Shape 378"/>
          <p:cNvSpPr txBox="1"/>
          <p:nvPr>
            <p:ph type="title"/>
          </p:nvPr>
        </p:nvSpPr>
        <p:spPr>
          <a:xfrm>
            <a:off x="457200" y="155628"/>
            <a:ext cx="8229600" cy="1044599"/>
          </a:xfrm>
          <a:prstGeom prst="rect">
            <a:avLst/>
          </a:prstGeom>
        </p:spPr>
        <p:txBody>
          <a:bodyPr anchorCtr="0" anchor="b" bIns="91425" lIns="91425" rIns="91425" tIns="91425">
            <a:noAutofit/>
          </a:bodyPr>
          <a:lstStyle/>
          <a:p>
            <a:pPr lvl="0" rtl="0">
              <a:spcBef>
                <a:spcPts val="0"/>
              </a:spcBef>
              <a:buNone/>
            </a:pPr>
            <a:r>
              <a:rPr lang="en"/>
              <a:t>Bibliography</a:t>
            </a:r>
          </a:p>
        </p:txBody>
      </p:sp>
      <p:sp>
        <p:nvSpPr>
          <p:cNvPr id="379" name="Shape 379"/>
          <p:cNvSpPr txBox="1"/>
          <p:nvPr>
            <p:ph idx="1" type="body"/>
          </p:nvPr>
        </p:nvSpPr>
        <p:spPr>
          <a:xfrm>
            <a:off x="457325" y="1297775"/>
            <a:ext cx="8229600" cy="3627900"/>
          </a:xfrm>
          <a:prstGeom prst="rect">
            <a:avLst/>
          </a:prstGeom>
        </p:spPr>
        <p:txBody>
          <a:bodyPr anchorCtr="0" anchor="t" bIns="91425" lIns="91425" rIns="91425" tIns="91425">
            <a:noAutofit/>
          </a:bodyPr>
          <a:lstStyle/>
          <a:p>
            <a:pPr lvl="0" rtl="0">
              <a:lnSpc>
                <a:spcPct val="115000"/>
              </a:lnSpc>
              <a:spcBef>
                <a:spcPts val="0"/>
              </a:spcBef>
              <a:buClr>
                <a:schemeClr val="dk1"/>
              </a:buClr>
              <a:buSzPct val="78571"/>
              <a:buFont typeface="Arial"/>
              <a:buNone/>
            </a:pPr>
            <a:r>
              <a:rPr lang="en" sz="1400"/>
              <a:t>Bogle, K. (2008). Hooking up sex, dating, and relationships on campus. New York: New York</a:t>
            </a:r>
            <a:br>
              <a:rPr lang="en" sz="1400"/>
            </a:br>
            <a:r>
              <a:rPr lang="en" sz="1400"/>
              <a:t>	University Press.</a:t>
            </a:r>
          </a:p>
          <a:p>
            <a:pPr lvl="0" rtl="0">
              <a:lnSpc>
                <a:spcPct val="115000"/>
              </a:lnSpc>
              <a:spcBef>
                <a:spcPts val="0"/>
              </a:spcBef>
              <a:buClr>
                <a:schemeClr val="dk1"/>
              </a:buClr>
              <a:buSzPct val="78571"/>
              <a:buFont typeface="Arial"/>
              <a:buNone/>
            </a:pPr>
            <a:r>
              <a:rPr lang="en" sz="1400"/>
              <a:t>Turner, J. (2003). Dating and Sexuality in America : A Reference Handbook. Santa Barbara, Calif: </a:t>
            </a:r>
            <a:br>
              <a:rPr lang="en" sz="1400"/>
            </a:br>
            <a:r>
              <a:rPr lang="en" sz="1400"/>
              <a:t>	ABC-CLIO.</a:t>
            </a:r>
          </a:p>
          <a:p>
            <a:pPr lvl="0" rtl="0">
              <a:lnSpc>
                <a:spcPct val="115000"/>
              </a:lnSpc>
              <a:spcBef>
                <a:spcPts val="0"/>
              </a:spcBef>
              <a:buClr>
                <a:schemeClr val="dk1"/>
              </a:buClr>
              <a:buSzPct val="78571"/>
              <a:buFont typeface="Arial"/>
              <a:buNone/>
            </a:pPr>
            <a:r>
              <a:rPr lang="en" sz="1400"/>
              <a:t>Hatfield, E. , &amp; Rapson, R. (1996). Love and Sex : Cross-cultural Perspectives. Boston: Allyn and </a:t>
            </a:r>
            <a:br>
              <a:rPr lang="en" sz="1400"/>
            </a:br>
            <a:r>
              <a:rPr lang="en" sz="1400"/>
              <a:t>	Bacon.</a:t>
            </a:r>
          </a:p>
          <a:p>
            <a:pPr lvl="0" rtl="0">
              <a:lnSpc>
                <a:spcPct val="115000"/>
              </a:lnSpc>
              <a:spcBef>
                <a:spcPts val="0"/>
              </a:spcBef>
              <a:buClr>
                <a:schemeClr val="dk1"/>
              </a:buClr>
              <a:buSzPct val="78571"/>
              <a:buFont typeface="Arial"/>
              <a:buNone/>
            </a:pPr>
            <a:r>
              <a:rPr lang="en" sz="1400"/>
              <a:t>“Courtship, Japanese-Style | Monterey Bay.” Accessed October 14, 2015.</a:t>
            </a:r>
            <a:r>
              <a:rPr lang="en" sz="1400" u="sng">
                <a:solidFill>
                  <a:schemeClr val="hlink"/>
                </a:solidFill>
                <a:hlinkClick r:id="rId3"/>
              </a:rPr>
              <a:t> </a:t>
            </a:r>
            <a:br>
              <a:rPr lang="en" sz="1400" u="sng">
                <a:solidFill>
                  <a:schemeClr val="hlink"/>
                </a:solidFill>
                <a:hlinkClick r:id="rId4"/>
              </a:rPr>
            </a:br>
            <a:r>
              <a:rPr lang="en" sz="1400" u="sng">
                <a:solidFill>
                  <a:schemeClr val="hlink"/>
                </a:solidFill>
                <a:hlinkClick r:id="rId5"/>
              </a:rPr>
              <a:t>	http://xerxes.calstate.edu/monterey/articles/record?id=FETCH-proquest_dll_18950593</a:t>
            </a:r>
            <a:r>
              <a:rPr lang="en" sz="1400"/>
              <a:t>.</a:t>
            </a:r>
          </a:p>
          <a:p>
            <a:pPr lvl="0" rtl="0">
              <a:lnSpc>
                <a:spcPct val="115000"/>
              </a:lnSpc>
              <a:spcBef>
                <a:spcPts val="0"/>
              </a:spcBef>
              <a:buClr>
                <a:schemeClr val="dk1"/>
              </a:buClr>
              <a:buSzPct val="78571"/>
              <a:buFont typeface="Arial"/>
              <a:buNone/>
            </a:pPr>
            <a:r>
              <a:rPr lang="en" sz="1400"/>
              <a:t>“Cross-Cultural Reliability and Validity of the Revised Conflict Tactics Scales: A Study of University </a:t>
            </a:r>
            <a:br>
              <a:rPr lang="en" sz="1400"/>
            </a:br>
            <a:r>
              <a:rPr lang="en" sz="1400"/>
              <a:t>	Student Dating Couples in 17 Nations | Monterey Bay.” Accessed October 14, 2015.</a:t>
            </a:r>
            <a:r>
              <a:rPr lang="en" sz="1400" u="sng">
                <a:solidFill>
                  <a:schemeClr val="hlink"/>
                </a:solidFill>
                <a:hlinkClick r:id="rId6"/>
              </a:rPr>
              <a:t> </a:t>
            </a:r>
            <a:br>
              <a:rPr lang="en" sz="1400" u="sng">
                <a:solidFill>
                  <a:schemeClr val="hlink"/>
                </a:solidFill>
                <a:hlinkClick r:id="rId7"/>
              </a:rPr>
            </a:br>
            <a:r>
              <a:rPr lang="en" sz="1400" u="sng">
                <a:solidFill>
                  <a:schemeClr val="hlink"/>
                </a:solidFill>
                <a:hlinkClick r:id="rId8"/>
              </a:rPr>
              <a:t>http://xerxes.calstate.edu/monterey/articles/record?id=FETCH-LOGICAL-c2365-3b95e5263bb187078dcf2da5c76df1b9376144d96cdd4a9c5da48d46e59823b3</a:t>
            </a:r>
            <a:r>
              <a:rPr lang="en" sz="1400"/>
              <a:t>.</a:t>
            </a:r>
          </a:p>
          <a:p>
            <a:pPr lvl="0" rtl="0">
              <a:lnSpc>
                <a:spcPct val="115000"/>
              </a:lnSpc>
              <a:spcBef>
                <a:spcPts val="0"/>
              </a:spcBef>
              <a:buClr>
                <a:schemeClr val="dk1"/>
              </a:buClr>
              <a:buSzPct val="91666"/>
              <a:buFont typeface="Arial"/>
              <a:buNone/>
            </a:pPr>
            <a:r>
              <a:t/>
            </a:r>
            <a:endParaRPr sz="1200">
              <a:solidFill>
                <a:schemeClr val="dk1"/>
              </a:solidFill>
            </a:endParaRPr>
          </a:p>
          <a:p>
            <a:pPr lvl="0" rtl="0">
              <a:spcBef>
                <a:spcPts val="0"/>
              </a:spcBef>
              <a:buClr>
                <a:schemeClr val="dk1"/>
              </a:buClr>
              <a:buSzPct val="78571"/>
              <a:buFont typeface="Arial"/>
              <a:buNone/>
            </a:pPr>
            <a:r>
              <a:t/>
            </a:r>
            <a:endParaRPr sz="1400">
              <a:solidFill>
                <a:schemeClr val="dk1"/>
              </a:solidFill>
            </a:endParaRPr>
          </a:p>
          <a:p>
            <a:pPr indent="2597150" lvl="0" rtl="0">
              <a:lnSpc>
                <a:spcPct val="115000"/>
              </a:lnSpc>
              <a:spcBef>
                <a:spcPts val="0"/>
              </a:spcBef>
              <a:buClr>
                <a:schemeClr val="dk1"/>
              </a:buClr>
              <a:buSzPct val="78571"/>
              <a:buFont typeface="Arial"/>
              <a:buNone/>
            </a:pPr>
            <a:r>
              <a:t/>
            </a:r>
            <a:endParaRPr sz="1400">
              <a:solidFill>
                <a:schemeClr val="dk1"/>
              </a:solidFill>
            </a:endParaRPr>
          </a:p>
          <a:p>
            <a:pPr lvl="0" rtl="0">
              <a:lnSpc>
                <a:spcPct val="115000"/>
              </a:lnSpc>
              <a:spcBef>
                <a:spcPts val="0"/>
              </a:spcBef>
              <a:spcAft>
                <a:spcPts val="1000"/>
              </a:spcAft>
              <a:buClr>
                <a:schemeClr val="dk1"/>
              </a:buClr>
              <a:buSzPct val="78571"/>
              <a:buFont typeface="Arial"/>
              <a:buNone/>
            </a:pPr>
            <a:r>
              <a:t/>
            </a:r>
            <a:endParaRPr sz="1400">
              <a:solidFill>
                <a:srgbClr val="333333"/>
              </a:solidFill>
              <a:highlight>
                <a:srgbClr val="F0F0F0"/>
              </a:highlight>
            </a:endParaRPr>
          </a:p>
          <a:p>
            <a:pPr lvl="0" rtl="0">
              <a:lnSpc>
                <a:spcPct val="115000"/>
              </a:lnSpc>
              <a:spcBef>
                <a:spcPts val="0"/>
              </a:spcBef>
              <a:buClr>
                <a:schemeClr val="dk1"/>
              </a:buClr>
              <a:buSzPct val="110000"/>
              <a:buFont typeface="Arial"/>
              <a:buNone/>
            </a:pPr>
            <a:r>
              <a:t/>
            </a:r>
            <a:endParaRPr sz="1000">
              <a:solidFill>
                <a:srgbClr val="333333"/>
              </a:solidFill>
              <a:highlight>
                <a:srgbClr val="F0F0F0"/>
              </a:highlight>
              <a:latin typeface="Arial"/>
              <a:ea typeface="Arial"/>
              <a:cs typeface="Arial"/>
              <a:sym typeface="Arial"/>
            </a:endParaRPr>
          </a:p>
          <a:p>
            <a:pPr lvl="0">
              <a:spcBef>
                <a:spcPts val="0"/>
              </a:spcBef>
              <a:buNone/>
            </a:pPr>
            <a:r>
              <a:t/>
            </a:r>
            <a:endParaRPr sz="1000">
              <a:solidFill>
                <a:srgbClr val="333333"/>
              </a:solidFill>
              <a:highlight>
                <a:srgbClr val="F0F0F0"/>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155628"/>
            <a:ext cx="8229600" cy="1044599"/>
          </a:xfrm>
          <a:prstGeom prst="rect">
            <a:avLst/>
          </a:prstGeom>
        </p:spPr>
        <p:txBody>
          <a:bodyPr anchorCtr="0" anchor="b" bIns="91425" lIns="91425" rIns="91425" tIns="91425">
            <a:noAutofit/>
          </a:bodyPr>
          <a:lstStyle/>
          <a:p>
            <a:pPr lvl="0" rtl="0">
              <a:spcBef>
                <a:spcPts val="0"/>
              </a:spcBef>
              <a:buClr>
                <a:srgbClr val="000000"/>
              </a:buClr>
              <a:buSzPct val="27500"/>
              <a:buFont typeface="Arial"/>
              <a:buNone/>
            </a:pPr>
            <a:r>
              <a:rPr lang="en" sz="4000">
                <a:solidFill>
                  <a:srgbClr val="000000"/>
                </a:solidFill>
              </a:rPr>
              <a:t>Significance of the Study</a:t>
            </a:r>
          </a:p>
        </p:txBody>
      </p:sp>
      <p:sp>
        <p:nvSpPr>
          <p:cNvPr id="128" name="Shape 128"/>
          <p:cNvSpPr txBox="1"/>
          <p:nvPr>
            <p:ph idx="1" type="body"/>
          </p:nvPr>
        </p:nvSpPr>
        <p:spPr>
          <a:xfrm>
            <a:off x="457200" y="1109905"/>
            <a:ext cx="8229600" cy="3627900"/>
          </a:xfrm>
          <a:prstGeom prst="rect">
            <a:avLst/>
          </a:prstGeom>
        </p:spPr>
        <p:txBody>
          <a:bodyPr anchorCtr="0" anchor="t" bIns="91425" lIns="91425" rIns="91425" tIns="91425">
            <a:noAutofit/>
          </a:bodyPr>
          <a:lstStyle/>
          <a:p>
            <a:pPr lvl="0" rtl="0">
              <a:lnSpc>
                <a:spcPct val="150000"/>
              </a:lnSpc>
              <a:spcBef>
                <a:spcPts val="0"/>
              </a:spcBef>
              <a:buNone/>
            </a:pPr>
            <a:r>
              <a:rPr lang="en" sz="2000">
                <a:solidFill>
                  <a:schemeClr val="dk1"/>
                </a:solidFill>
              </a:rPr>
              <a:t>Addie</a:t>
            </a:r>
          </a:p>
          <a:p>
            <a:pPr indent="-355600" lvl="0" marL="457200" rtl="0">
              <a:lnSpc>
                <a:spcPct val="150000"/>
              </a:lnSpc>
              <a:spcBef>
                <a:spcPts val="0"/>
              </a:spcBef>
              <a:buClr>
                <a:schemeClr val="dk1"/>
              </a:buClr>
              <a:buSzPct val="100000"/>
              <a:buFont typeface="Arial"/>
            </a:pPr>
            <a:r>
              <a:rPr lang="en" sz="2000">
                <a:solidFill>
                  <a:schemeClr val="dk1"/>
                </a:solidFill>
              </a:rPr>
              <a:t>As a part of an international relationship, while in Japan I was often asked how my culture and my partner’s culture influenced how we built our relationship (</a:t>
            </a:r>
            <a:r>
              <a:rPr lang="en" sz="2000">
                <a:solidFill>
                  <a:srgbClr val="FF00FF"/>
                </a:solidFill>
              </a:rPr>
              <a:t>告白, meeting families</a:t>
            </a:r>
            <a:r>
              <a:rPr lang="en" sz="2000">
                <a:solidFill>
                  <a:schemeClr val="dk1"/>
                </a:solidFill>
              </a:rPr>
              <a:t>, etc)</a:t>
            </a:r>
          </a:p>
          <a:p>
            <a:pPr lvl="0" rtl="0">
              <a:lnSpc>
                <a:spcPct val="150000"/>
              </a:lnSpc>
              <a:spcBef>
                <a:spcPts val="0"/>
              </a:spcBef>
              <a:buNone/>
            </a:pPr>
            <a:r>
              <a:t/>
            </a:r>
            <a:endParaRPr sz="2000">
              <a:solidFill>
                <a:schemeClr val="dk1"/>
              </a:solidFill>
            </a:endParaRPr>
          </a:p>
          <a:p>
            <a:pPr indent="-355600" lvl="0" marL="457200" rtl="0">
              <a:lnSpc>
                <a:spcPct val="150000"/>
              </a:lnSpc>
              <a:spcBef>
                <a:spcPts val="0"/>
              </a:spcBef>
              <a:buClr>
                <a:schemeClr val="dk1"/>
              </a:buClr>
              <a:buSzPct val="100000"/>
              <a:buFont typeface="Georgia"/>
            </a:pPr>
            <a:r>
              <a:rPr lang="en" sz="2000">
                <a:solidFill>
                  <a:schemeClr val="dk1"/>
                </a:solidFill>
              </a:rPr>
              <a:t>In order to avoid any </a:t>
            </a:r>
            <a:r>
              <a:rPr lang="en" sz="2000">
                <a:solidFill>
                  <a:srgbClr val="FF00FF"/>
                </a:solidFill>
              </a:rPr>
              <a:t>social taboo</a:t>
            </a:r>
            <a:r>
              <a:rPr lang="en" sz="2000">
                <a:solidFill>
                  <a:schemeClr val="dk1"/>
                </a:solidFill>
              </a:rPr>
              <a:t>, I consulted my Japanese peers about</a:t>
            </a:r>
            <a:r>
              <a:rPr lang="en" sz="2000">
                <a:solidFill>
                  <a:srgbClr val="FF00FF"/>
                </a:solidFill>
              </a:rPr>
              <a:t> cultural nuances</a:t>
            </a:r>
            <a:r>
              <a:rPr lang="en" sz="2000">
                <a:solidFill>
                  <a:schemeClr val="dk1"/>
                </a:solidFill>
              </a:rPr>
              <a:t> that affect general dating situations</a:t>
            </a:r>
          </a:p>
          <a:p>
            <a:pPr lvl="0" rtl="0">
              <a:lnSpc>
                <a:spcPct val="115000"/>
              </a:lnSpc>
              <a:spcBef>
                <a:spcPts val="0"/>
              </a:spcBef>
              <a:buNone/>
            </a:pPr>
            <a:r>
              <a:t/>
            </a:r>
            <a:endParaRPr sz="14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ph type="title"/>
          </p:nvPr>
        </p:nvSpPr>
        <p:spPr>
          <a:xfrm>
            <a:off x="457200" y="155625"/>
            <a:ext cx="8229600" cy="893699"/>
          </a:xfrm>
          <a:prstGeom prst="rect">
            <a:avLst/>
          </a:prstGeom>
        </p:spPr>
        <p:txBody>
          <a:bodyPr anchorCtr="0" anchor="b" bIns="91425" lIns="91425" rIns="91425" tIns="91425">
            <a:noAutofit/>
          </a:bodyPr>
          <a:lstStyle/>
          <a:p>
            <a:pPr lvl="0">
              <a:spcBef>
                <a:spcPts val="0"/>
              </a:spcBef>
              <a:buNone/>
            </a:pPr>
            <a:r>
              <a:rPr lang="en"/>
              <a:t>Bibliography cont’d</a:t>
            </a:r>
          </a:p>
        </p:txBody>
      </p:sp>
      <p:sp>
        <p:nvSpPr>
          <p:cNvPr id="385" name="Shape 385"/>
          <p:cNvSpPr txBox="1"/>
          <p:nvPr>
            <p:ph idx="1" type="body"/>
          </p:nvPr>
        </p:nvSpPr>
        <p:spPr>
          <a:xfrm>
            <a:off x="691950" y="1153250"/>
            <a:ext cx="7994999" cy="3772500"/>
          </a:xfrm>
          <a:prstGeom prst="rect">
            <a:avLst/>
          </a:prstGeom>
        </p:spPr>
        <p:txBody>
          <a:bodyPr anchorCtr="0" anchor="t" bIns="91425" lIns="91425" rIns="91425" tIns="91425">
            <a:noAutofit/>
          </a:bodyPr>
          <a:lstStyle/>
          <a:p>
            <a:pPr indent="-374650" lvl="0" rtl="0">
              <a:lnSpc>
                <a:spcPct val="115000"/>
              </a:lnSpc>
              <a:spcBef>
                <a:spcPts val="0"/>
              </a:spcBef>
              <a:buClr>
                <a:schemeClr val="dk1"/>
              </a:buClr>
              <a:buSzPct val="78571"/>
              <a:buFont typeface="Arial"/>
              <a:buNone/>
            </a:pPr>
            <a:r>
              <a:rPr lang="en" sz="1400"/>
              <a:t>“Dating and Sexuality in America : A Reference Handbook | Monterey Bay.” Accessed October 14, 2015.</a:t>
            </a:r>
            <a:br>
              <a:rPr lang="en" sz="1400"/>
            </a:br>
            <a:r>
              <a:rPr lang="en" sz="1400" u="sng">
                <a:hlinkClick r:id="rId3"/>
              </a:rPr>
              <a:t>http://xerxes.calstate.edu/monterey/books/record?id=77815</a:t>
            </a:r>
            <a:r>
              <a:rPr lang="en" sz="1400"/>
              <a:t>.</a:t>
            </a:r>
          </a:p>
          <a:p>
            <a:pPr indent="-374650" lvl="0" rtl="0">
              <a:lnSpc>
                <a:spcPct val="115000"/>
              </a:lnSpc>
              <a:spcBef>
                <a:spcPts val="0"/>
              </a:spcBef>
              <a:buClr>
                <a:schemeClr val="dk1"/>
              </a:buClr>
              <a:buSzPct val="78571"/>
              <a:buFont typeface="Arial"/>
              <a:buNone/>
            </a:pPr>
            <a:r>
              <a:rPr lang="en" sz="1400"/>
              <a:t>“Dating, Mating, and Marriage | Monterey Bay.” Accessed October 14, 2015.</a:t>
            </a:r>
            <a:r>
              <a:rPr lang="en" sz="1400">
                <a:hlinkClick r:id="rId4"/>
              </a:rPr>
              <a:t> </a:t>
            </a:r>
            <a:r>
              <a:rPr lang="en" sz="1400" u="sng">
                <a:hlinkClick r:id="rId5"/>
              </a:rPr>
              <a:t>http://xerxes.calstate.edu/monterey/books/record?id=2474</a:t>
            </a:r>
            <a:r>
              <a:rPr lang="en" sz="1400"/>
              <a:t>.</a:t>
            </a:r>
          </a:p>
          <a:p>
            <a:pPr indent="-374650" lvl="0" rtl="0">
              <a:lnSpc>
                <a:spcPct val="115000"/>
              </a:lnSpc>
              <a:spcBef>
                <a:spcPts val="0"/>
              </a:spcBef>
              <a:buClr>
                <a:schemeClr val="dk1"/>
              </a:buClr>
              <a:buSzPct val="78571"/>
              <a:buFont typeface="Arial"/>
              <a:buNone/>
            </a:pPr>
            <a:r>
              <a:rPr lang="en" sz="1400"/>
              <a:t>“Hooking Up : Sex, Dating, and Relationships on Campus | Monterey Bay.” Accessed October 14, 2015.</a:t>
            </a:r>
            <a:r>
              <a:rPr lang="en" sz="1400">
                <a:hlinkClick r:id="rId6"/>
              </a:rPr>
              <a:t> </a:t>
            </a:r>
            <a:r>
              <a:rPr lang="en" sz="1400" u="sng">
                <a:hlinkClick r:id="rId7"/>
              </a:rPr>
              <a:t>http://xerxes.calstate.edu/monterey/books/record?id=128274</a:t>
            </a:r>
            <a:r>
              <a:rPr lang="en" sz="1400"/>
              <a:t>.</a:t>
            </a:r>
          </a:p>
          <a:p>
            <a:pPr indent="-374650" lvl="0" rtl="0">
              <a:lnSpc>
                <a:spcPct val="115000"/>
              </a:lnSpc>
              <a:spcBef>
                <a:spcPts val="0"/>
              </a:spcBef>
              <a:buClr>
                <a:schemeClr val="dk1"/>
              </a:buClr>
              <a:buSzPct val="78571"/>
              <a:buFont typeface="Arial"/>
              <a:buNone/>
            </a:pPr>
            <a:r>
              <a:rPr lang="en" sz="1400"/>
              <a:t>Ishida, Hiroshi. “The Transition to Adulthood among Japanese Youths: Understanding Courtship in Japan.” </a:t>
            </a:r>
            <a:r>
              <a:rPr i="1" lang="en" sz="1400"/>
              <a:t>Annals of the American Academy of Political &amp; Social Science</a:t>
            </a:r>
            <a:r>
              <a:rPr lang="en" sz="1400"/>
              <a:t> 646, no. 1 (March 2013): 86–106. doi:10.1177/0002716212465589.</a:t>
            </a:r>
          </a:p>
          <a:p>
            <a:pPr indent="-374650" lvl="0" rtl="0">
              <a:lnSpc>
                <a:spcPct val="115000"/>
              </a:lnSpc>
              <a:spcBef>
                <a:spcPts val="0"/>
              </a:spcBef>
              <a:buClr>
                <a:schemeClr val="dk1"/>
              </a:buClr>
              <a:buSzPct val="78571"/>
              <a:buFont typeface="Arial"/>
              <a:buNone/>
            </a:pPr>
            <a:r>
              <a:rPr lang="en" sz="1400"/>
              <a:t>Kito, Mie. “Self-Disclosure in Romantic Relationships and Friendships Among American and Japanese College Students.” </a:t>
            </a:r>
            <a:r>
              <a:rPr i="1" lang="en" sz="1400"/>
              <a:t>The Journal of Social Psychology</a:t>
            </a:r>
            <a:r>
              <a:rPr lang="en" sz="1400"/>
              <a:t> 145, no. 2 (April 1, 2005): 127–40. doi:10.3200/SOCP.145.2.127-140.</a:t>
            </a:r>
          </a:p>
          <a:p>
            <a:pPr indent="2597150" lvl="0" rtl="0">
              <a:lnSpc>
                <a:spcPct val="115000"/>
              </a:lnSpc>
              <a:spcBef>
                <a:spcPts val="0"/>
              </a:spcBef>
              <a:buClr>
                <a:schemeClr val="dk1"/>
              </a:buClr>
              <a:buSzPct val="78571"/>
              <a:buFont typeface="Arial"/>
              <a:buNone/>
            </a:pPr>
            <a:r>
              <a:t/>
            </a:r>
            <a:endParaRPr sz="1400">
              <a:solidFill>
                <a:schemeClr val="dk1"/>
              </a:solidFill>
            </a:endParaRPr>
          </a:p>
          <a:p>
            <a:pPr lvl="0">
              <a:spcBef>
                <a:spcPts val="0"/>
              </a:spcBef>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ph type="title"/>
          </p:nvPr>
        </p:nvSpPr>
        <p:spPr>
          <a:xfrm>
            <a:off x="457200" y="155625"/>
            <a:ext cx="8229600" cy="893699"/>
          </a:xfrm>
          <a:prstGeom prst="rect">
            <a:avLst/>
          </a:prstGeom>
        </p:spPr>
        <p:txBody>
          <a:bodyPr anchorCtr="0" anchor="b" bIns="91425" lIns="91425" rIns="91425" tIns="91425">
            <a:noAutofit/>
          </a:bodyPr>
          <a:lstStyle/>
          <a:p>
            <a:pPr lvl="0" rtl="0">
              <a:spcBef>
                <a:spcPts val="0"/>
              </a:spcBef>
              <a:buNone/>
            </a:pPr>
            <a:r>
              <a:rPr lang="en"/>
              <a:t>Bibliography cont’d</a:t>
            </a:r>
          </a:p>
        </p:txBody>
      </p:sp>
      <p:sp>
        <p:nvSpPr>
          <p:cNvPr id="391" name="Shape 391"/>
          <p:cNvSpPr txBox="1"/>
          <p:nvPr>
            <p:ph idx="1" type="body"/>
          </p:nvPr>
        </p:nvSpPr>
        <p:spPr>
          <a:xfrm>
            <a:off x="715025" y="1153250"/>
            <a:ext cx="7971899" cy="3772500"/>
          </a:xfrm>
          <a:prstGeom prst="rect">
            <a:avLst/>
          </a:prstGeom>
        </p:spPr>
        <p:txBody>
          <a:bodyPr anchorCtr="0" anchor="t" bIns="91425" lIns="91425" rIns="91425" tIns="91425">
            <a:noAutofit/>
          </a:bodyPr>
          <a:lstStyle/>
          <a:p>
            <a:pPr indent="-304800" lvl="0" rtl="0">
              <a:lnSpc>
                <a:spcPct val="115000"/>
              </a:lnSpc>
              <a:spcBef>
                <a:spcPts val="0"/>
              </a:spcBef>
              <a:buNone/>
            </a:pPr>
            <a:r>
              <a:rPr lang="en" sz="1400"/>
              <a:t>Lesure-Lester, G. Evelyn. “Dating Competence, Social Assertion and Social Anxiety among College Students.” </a:t>
            </a:r>
            <a:r>
              <a:rPr i="1" lang="en" sz="1400"/>
              <a:t>College Student Journal</a:t>
            </a:r>
            <a:r>
              <a:rPr lang="en" sz="1400"/>
              <a:t> 35, no. 2 (June 1, 2001): 317.</a:t>
            </a:r>
          </a:p>
          <a:p>
            <a:pPr indent="-304800" lvl="0" rtl="0">
              <a:lnSpc>
                <a:spcPct val="115000"/>
              </a:lnSpc>
              <a:spcBef>
                <a:spcPts val="0"/>
              </a:spcBef>
              <a:buNone/>
            </a:pPr>
            <a:r>
              <a:rPr lang="en" sz="1400"/>
              <a:t>Letcher, Amber1 amber.letcher@sdstate.edu, and Jasmin2 Carmona. “Friends with Benefits: Dating Practices of Rural High School and College Students.” </a:t>
            </a:r>
            <a:r>
              <a:rPr i="1" lang="en" sz="1400"/>
              <a:t>Journal of Community Health</a:t>
            </a:r>
            <a:r>
              <a:rPr lang="en" sz="1400"/>
              <a:t> 40, no. 3 (June 2015): 522–29. doi:10.1007/s10900-014-9966-z.</a:t>
            </a:r>
          </a:p>
          <a:p>
            <a:pPr indent="-304800" lvl="0" rtl="0">
              <a:lnSpc>
                <a:spcPct val="115000"/>
              </a:lnSpc>
              <a:spcBef>
                <a:spcPts val="0"/>
              </a:spcBef>
              <a:buNone/>
            </a:pPr>
            <a:r>
              <a:rPr lang="en" sz="1400"/>
              <a:t>“You Are Cordially Invited to Weddings : Dating &amp; Love Customs of Cultures Worldwide, Including Royalty | Monterey Bay.” Accessed October 14, 2015.</a:t>
            </a:r>
            <a:r>
              <a:rPr lang="en" sz="1400">
                <a:hlinkClick r:id="rId3"/>
              </a:rPr>
              <a:t> </a:t>
            </a:r>
            <a:r>
              <a:rPr lang="en" sz="1400" u="sng">
                <a:hlinkClick r:id="rId4"/>
              </a:rPr>
              <a:t>http://xerxes.calstate.edu/monterey/books/record?id=49303</a:t>
            </a:r>
            <a:r>
              <a:rPr lang="en" sz="1400"/>
              <a:t>.</a:t>
            </a:r>
          </a:p>
          <a:p>
            <a:pPr lvl="0" rtl="0">
              <a:spcBef>
                <a:spcPts val="0"/>
              </a:spcBef>
              <a:buNone/>
            </a:pPr>
            <a:r>
              <a:t/>
            </a:r>
            <a:endParaRPr/>
          </a:p>
          <a:p>
            <a:pPr indent="2667000" lvl="0" rtl="0">
              <a:lnSpc>
                <a:spcPct val="115000"/>
              </a:lnSpc>
              <a:spcBef>
                <a:spcPts val="0"/>
              </a:spcBef>
              <a:buNone/>
            </a:pPr>
            <a:r>
              <a:t/>
            </a:r>
            <a:endParaRPr sz="1400">
              <a:solidFill>
                <a:schemeClr val="dk1"/>
              </a:solidFill>
            </a:endParaRPr>
          </a:p>
          <a:p>
            <a:pPr lvl="0" rtl="0">
              <a:spcBef>
                <a:spcPts val="0"/>
              </a:spcBef>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x="0" y="0"/>
          <a:ext cx="0" cy="0"/>
          <a:chOff x="0" y="0"/>
          <a:chExt cx="0" cy="0"/>
        </a:xfrm>
      </p:grpSpPr>
      <p:sp>
        <p:nvSpPr>
          <p:cNvPr id="396" name="Shape 396"/>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Acknowledgements</a:t>
            </a:r>
          </a:p>
        </p:txBody>
      </p:sp>
      <p:sp>
        <p:nvSpPr>
          <p:cNvPr id="397" name="Shape 397"/>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228600" lvl="0" marL="457200" rtl="0">
              <a:lnSpc>
                <a:spcPct val="115000"/>
              </a:lnSpc>
              <a:spcBef>
                <a:spcPts val="0"/>
              </a:spcBef>
            </a:pPr>
            <a:r>
              <a:rPr lang="en"/>
              <a:t>Professor Saito-Abbott</a:t>
            </a:r>
          </a:p>
          <a:p>
            <a:pPr indent="-228600" lvl="0" marL="457200" rtl="0">
              <a:lnSpc>
                <a:spcPct val="115000"/>
              </a:lnSpc>
              <a:spcBef>
                <a:spcPts val="0"/>
              </a:spcBef>
            </a:pPr>
            <a:r>
              <a:rPr lang="en"/>
              <a:t>Professor Sekine</a:t>
            </a:r>
          </a:p>
          <a:p>
            <a:pPr indent="-228600" lvl="0" marL="457200" rtl="0">
              <a:lnSpc>
                <a:spcPct val="115000"/>
              </a:lnSpc>
              <a:spcBef>
                <a:spcPts val="0"/>
              </a:spcBef>
            </a:pPr>
            <a:r>
              <a:rPr lang="en"/>
              <a:t>Friends and family</a:t>
            </a:r>
          </a:p>
          <a:p>
            <a:pPr indent="-228600" lvl="1" marL="914400" rtl="0">
              <a:lnSpc>
                <a:spcPct val="115000"/>
              </a:lnSpc>
              <a:spcBef>
                <a:spcPts val="0"/>
              </a:spcBef>
            </a:pPr>
            <a:r>
              <a:rPr lang="en">
                <a:solidFill>
                  <a:schemeClr val="dk1"/>
                </a:solidFill>
              </a:rPr>
              <a:t>Mr. Kiyohiro “Sunny” Hirano, </a:t>
            </a:r>
            <a:r>
              <a:rPr lang="en"/>
              <a:t>Ms. Anri Ookoshi, Ms. Risa Hanazawa, Mr. Rui Ojima </a:t>
            </a:r>
          </a:p>
          <a:p>
            <a:pPr indent="-228600" lvl="0" marL="457200" rtl="0">
              <a:lnSpc>
                <a:spcPct val="115000"/>
              </a:lnSpc>
              <a:spcBef>
                <a:spcPts val="0"/>
              </a:spcBef>
            </a:pPr>
            <a:r>
              <a:rPr lang="en"/>
              <a:t>Fellow Capstone participants</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pic>
        <p:nvPicPr>
          <p:cNvPr descr="http://curassy.com/file/parts/Ifc8a752/3cd362b13edaa6edcc1acbc07013bf33.jpg" id="402" name="Shape 402"/>
          <p:cNvPicPr preferRelativeResize="0"/>
          <p:nvPr/>
        </p:nvPicPr>
        <p:blipFill>
          <a:blip r:embed="rId3">
            <a:alphaModFix/>
          </a:blip>
          <a:stretch>
            <a:fillRect/>
          </a:stretch>
        </p:blipFill>
        <p:spPr>
          <a:xfrm>
            <a:off x="0" y="0"/>
            <a:ext cx="9143999" cy="5143500"/>
          </a:xfrm>
          <a:prstGeom prst="rect">
            <a:avLst/>
          </a:prstGeom>
          <a:noFill/>
          <a:ln>
            <a:noFill/>
          </a:ln>
        </p:spPr>
      </p:pic>
      <p:sp>
        <p:nvSpPr>
          <p:cNvPr id="403" name="Shape 403"/>
          <p:cNvSpPr txBox="1"/>
          <p:nvPr>
            <p:ph idx="1" type="body"/>
          </p:nvPr>
        </p:nvSpPr>
        <p:spPr>
          <a:xfrm>
            <a:off x="457200" y="1297780"/>
            <a:ext cx="8229600" cy="3627900"/>
          </a:xfrm>
          <a:prstGeom prst="rect">
            <a:avLst/>
          </a:prstGeom>
        </p:spPr>
        <p:txBody>
          <a:bodyPr anchorCtr="0" anchor="t" bIns="91425" lIns="91425" rIns="91425" tIns="91425">
            <a:noAutofit/>
          </a:bodyPr>
          <a:lstStyle/>
          <a:p>
            <a:pPr lvl="0" algn="ctr">
              <a:spcBef>
                <a:spcPts val="0"/>
              </a:spcBef>
              <a:buNone/>
            </a:pPr>
            <a:r>
              <a:rPr lang="en"/>
              <a:t>Thank you for listening to our presentation!</a:t>
            </a:r>
          </a:p>
          <a:p>
            <a:pPr lvl="0" algn="ctr">
              <a:spcBef>
                <a:spcPts val="0"/>
              </a:spcBef>
              <a:buNone/>
            </a:pPr>
            <a:r>
              <a:t/>
            </a:r>
            <a:endParaRPr/>
          </a:p>
          <a:p>
            <a:pPr lvl="0" algn="ctr">
              <a:spcBef>
                <a:spcPts val="0"/>
              </a:spcBef>
              <a:buNone/>
            </a:pPr>
            <a:r>
              <a:rPr lang="en"/>
              <a:t>Do you have any questions?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155628"/>
            <a:ext cx="8229600" cy="1044599"/>
          </a:xfrm>
          <a:prstGeom prst="rect">
            <a:avLst/>
          </a:prstGeom>
        </p:spPr>
        <p:txBody>
          <a:bodyPr anchorCtr="0" anchor="b" bIns="91425" lIns="91425" rIns="91425" tIns="91425">
            <a:noAutofit/>
          </a:bodyPr>
          <a:lstStyle/>
          <a:p>
            <a:pPr lvl="0">
              <a:spcBef>
                <a:spcPts val="0"/>
              </a:spcBef>
              <a:buNone/>
            </a:pPr>
            <a:r>
              <a:rPr lang="en" sz="4000"/>
              <a:t>Research Questions</a:t>
            </a:r>
          </a:p>
        </p:txBody>
      </p:sp>
      <p:sp>
        <p:nvSpPr>
          <p:cNvPr id="134" name="Shape 134"/>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55600" lvl="0" marL="457200" rtl="0">
              <a:lnSpc>
                <a:spcPct val="115000"/>
              </a:lnSpc>
              <a:spcBef>
                <a:spcPts val="0"/>
              </a:spcBef>
              <a:buClr>
                <a:schemeClr val="dk1"/>
              </a:buClr>
              <a:buSzPct val="100000"/>
              <a:buAutoNum type="arabicPeriod"/>
            </a:pPr>
            <a:r>
              <a:rPr lang="en" sz="2000">
                <a:solidFill>
                  <a:schemeClr val="dk1"/>
                </a:solidFill>
              </a:rPr>
              <a:t>What are students perceptions on college dating in Japan and America, and how does this affect how they find a partner?</a:t>
            </a:r>
            <a:br>
              <a:rPr lang="en" sz="2000">
                <a:solidFill>
                  <a:schemeClr val="dk1"/>
                </a:solidFill>
              </a:rPr>
            </a:br>
          </a:p>
          <a:p>
            <a:pPr indent="-355600" lvl="0" marL="457200" rtl="0">
              <a:lnSpc>
                <a:spcPct val="115000"/>
              </a:lnSpc>
              <a:spcBef>
                <a:spcPts val="0"/>
              </a:spcBef>
              <a:buClr>
                <a:schemeClr val="dk1"/>
              </a:buClr>
              <a:buSzPct val="100000"/>
              <a:buAutoNum type="arabicPeriod"/>
            </a:pPr>
            <a:r>
              <a:rPr lang="en" sz="2000">
                <a:solidFill>
                  <a:schemeClr val="dk1"/>
                </a:solidFill>
              </a:rPr>
              <a:t>How do dating practices differ between Japanese and American students as they balance dating and their studies? </a:t>
            </a:r>
            <a:br>
              <a:rPr lang="en" sz="2000">
                <a:solidFill>
                  <a:schemeClr val="dk1"/>
                </a:solidFill>
              </a:rPr>
            </a:br>
          </a:p>
          <a:p>
            <a:pPr indent="-355600" lvl="0" marL="457200" rtl="0">
              <a:lnSpc>
                <a:spcPct val="115000"/>
              </a:lnSpc>
              <a:spcBef>
                <a:spcPts val="0"/>
              </a:spcBef>
              <a:buClr>
                <a:schemeClr val="dk1"/>
              </a:buClr>
              <a:buSzPct val="100000"/>
              <a:buAutoNum type="arabicPeriod"/>
            </a:pPr>
            <a:r>
              <a:rPr lang="en" sz="2000">
                <a:solidFill>
                  <a:schemeClr val="dk1"/>
                </a:solidFill>
              </a:rPr>
              <a:t>What factors contribute to a student's desire to continue a relationship?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155628"/>
            <a:ext cx="8229600" cy="1044599"/>
          </a:xfrm>
          <a:prstGeom prst="rect">
            <a:avLst/>
          </a:prstGeom>
        </p:spPr>
        <p:txBody>
          <a:bodyPr anchorCtr="0" anchor="b" bIns="91425" lIns="91425" rIns="91425" tIns="91425">
            <a:noAutofit/>
          </a:bodyPr>
          <a:lstStyle/>
          <a:p>
            <a:pPr lvl="0" rtl="0">
              <a:spcBef>
                <a:spcPts val="0"/>
              </a:spcBef>
              <a:buNone/>
            </a:pPr>
            <a:r>
              <a:rPr lang="en" sz="4000">
                <a:solidFill>
                  <a:srgbClr val="000000"/>
                </a:solidFill>
              </a:rPr>
              <a:t>Literature Review Outline</a:t>
            </a:r>
          </a:p>
        </p:txBody>
      </p:sp>
      <p:sp>
        <p:nvSpPr>
          <p:cNvPr id="140" name="Shape 140"/>
          <p:cNvSpPr txBox="1"/>
          <p:nvPr>
            <p:ph idx="1" type="body"/>
          </p:nvPr>
        </p:nvSpPr>
        <p:spPr>
          <a:xfrm>
            <a:off x="457200" y="1297775"/>
            <a:ext cx="8229600" cy="3609300"/>
          </a:xfrm>
          <a:prstGeom prst="rect">
            <a:avLst/>
          </a:prstGeom>
        </p:spPr>
        <p:txBody>
          <a:bodyPr anchorCtr="0" anchor="t" bIns="91425" lIns="91425" rIns="91425" tIns="91425">
            <a:noAutofit/>
          </a:bodyPr>
          <a:lstStyle/>
          <a:p>
            <a:pPr indent="-381000" lvl="0" marL="457200" rtl="0">
              <a:spcBef>
                <a:spcPts val="0"/>
              </a:spcBef>
              <a:buClr>
                <a:srgbClr val="000000"/>
              </a:buClr>
              <a:buSzPct val="100000"/>
            </a:pPr>
            <a:r>
              <a:rPr lang="en" sz="2400">
                <a:solidFill>
                  <a:srgbClr val="000000"/>
                </a:solidFill>
              </a:rPr>
              <a:t>Dating values</a:t>
            </a:r>
          </a:p>
          <a:p>
            <a:pPr indent="-381000" lvl="0" marL="457200" rtl="0">
              <a:spcBef>
                <a:spcPts val="0"/>
              </a:spcBef>
              <a:buClr>
                <a:srgbClr val="000000"/>
              </a:buClr>
              <a:buSzPct val="100000"/>
            </a:pPr>
            <a:r>
              <a:rPr lang="en" sz="2400">
                <a:solidFill>
                  <a:srgbClr val="000000"/>
                </a:solidFill>
              </a:rPr>
              <a:t>Six types of love</a:t>
            </a:r>
          </a:p>
          <a:p>
            <a:pPr indent="-381000" lvl="0" marL="457200" rtl="0">
              <a:spcBef>
                <a:spcPts val="0"/>
              </a:spcBef>
              <a:buClr>
                <a:srgbClr val="000000"/>
              </a:buClr>
              <a:buSzPct val="100000"/>
              <a:buChar char="●"/>
            </a:pPr>
            <a:r>
              <a:rPr lang="en" sz="2400">
                <a:solidFill>
                  <a:srgbClr val="000000"/>
                </a:solidFill>
              </a:rPr>
              <a:t>Dating concepts </a:t>
            </a:r>
          </a:p>
          <a:p>
            <a:pPr indent="-381000" lvl="1" marL="914400" rtl="0">
              <a:spcBef>
                <a:spcPts val="0"/>
              </a:spcBef>
              <a:buClr>
                <a:srgbClr val="000000"/>
              </a:buClr>
              <a:buSzPct val="100000"/>
              <a:buChar char="○"/>
            </a:pPr>
            <a:r>
              <a:rPr lang="en">
                <a:solidFill>
                  <a:srgbClr val="000000"/>
                </a:solidFill>
              </a:rPr>
              <a:t>How relationships begin</a:t>
            </a:r>
          </a:p>
          <a:p>
            <a:pPr indent="-228600" lvl="1" marL="914400" rtl="0">
              <a:spcBef>
                <a:spcPts val="0"/>
              </a:spcBef>
              <a:buClr>
                <a:srgbClr val="000000"/>
              </a:buClr>
              <a:buChar char="○"/>
            </a:pPr>
            <a:r>
              <a:rPr lang="en">
                <a:solidFill>
                  <a:srgbClr val="000000"/>
                </a:solidFill>
              </a:rPr>
              <a:t>Developing a serious relationship</a:t>
            </a:r>
          </a:p>
          <a:p>
            <a:pPr indent="-228600" lvl="1" marL="914400" rtl="0">
              <a:spcBef>
                <a:spcPts val="0"/>
              </a:spcBef>
              <a:buClr>
                <a:srgbClr val="000000"/>
              </a:buClr>
              <a:buChar char="○"/>
            </a:pPr>
            <a:r>
              <a:rPr lang="en">
                <a:solidFill>
                  <a:srgbClr val="000000"/>
                </a:solidFill>
              </a:rPr>
              <a:t>Difference of “Like” and “Love”</a:t>
            </a:r>
          </a:p>
          <a:p>
            <a:pPr indent="-381000" lvl="0" marL="457200" rtl="0">
              <a:spcBef>
                <a:spcPts val="0"/>
              </a:spcBef>
              <a:buClr>
                <a:srgbClr val="000000"/>
              </a:buClr>
              <a:buSzPct val="100000"/>
              <a:buChar char="●"/>
            </a:pPr>
            <a:r>
              <a:rPr lang="en" sz="2400">
                <a:solidFill>
                  <a:srgbClr val="000000"/>
                </a:solidFill>
              </a:rPr>
              <a:t>Social influences</a:t>
            </a:r>
          </a:p>
          <a:p>
            <a:pPr indent="-381000" lvl="0" marL="457200" rtl="0">
              <a:spcBef>
                <a:spcPts val="480"/>
              </a:spcBef>
              <a:buClr>
                <a:srgbClr val="000000"/>
              </a:buClr>
              <a:buSzPct val="100000"/>
              <a:buChar char="●"/>
            </a:pPr>
            <a:r>
              <a:rPr lang="en" sz="2400">
                <a:solidFill>
                  <a:srgbClr val="000000"/>
                </a:solidFill>
              </a:rPr>
              <a:t>School and dating</a:t>
            </a:r>
          </a:p>
          <a:p>
            <a:pPr lvl="0" rtl="0">
              <a:spcBef>
                <a:spcPts val="480"/>
              </a:spcBef>
              <a:buNone/>
            </a:pPr>
            <a:r>
              <a:t/>
            </a:r>
            <a:endParaRPr sz="2000"/>
          </a:p>
          <a:p>
            <a:pPr lvl="0" marR="0" rtl="0" algn="l">
              <a:lnSpc>
                <a:spcPct val="100000"/>
              </a:lnSpc>
              <a:spcBef>
                <a:spcPts val="600"/>
              </a:spcBef>
              <a:spcAft>
                <a:spcPts val="0"/>
              </a:spcAft>
              <a:buNone/>
            </a:pPr>
            <a:r>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457200" y="155628"/>
            <a:ext cx="8229600" cy="1044599"/>
          </a:xfrm>
          <a:prstGeom prst="rect">
            <a:avLst/>
          </a:prstGeom>
        </p:spPr>
        <p:txBody>
          <a:bodyPr anchorCtr="0" anchor="b" bIns="91425" lIns="91425" rIns="91425" tIns="91425">
            <a:noAutofit/>
          </a:bodyPr>
          <a:lstStyle/>
          <a:p>
            <a:pPr lvl="0">
              <a:spcBef>
                <a:spcPts val="0"/>
              </a:spcBef>
              <a:buNone/>
            </a:pPr>
            <a:r>
              <a:rPr lang="en" sz="4000">
                <a:solidFill>
                  <a:srgbClr val="000000"/>
                </a:solidFill>
              </a:rPr>
              <a:t>Dating Values</a:t>
            </a:r>
          </a:p>
        </p:txBody>
      </p:sp>
      <p:sp>
        <p:nvSpPr>
          <p:cNvPr id="146" name="Shape 146"/>
          <p:cNvSpPr txBox="1"/>
          <p:nvPr>
            <p:ph idx="1" type="body"/>
          </p:nvPr>
        </p:nvSpPr>
        <p:spPr>
          <a:xfrm>
            <a:off x="457200" y="1135049"/>
            <a:ext cx="8229600" cy="3381900"/>
          </a:xfrm>
          <a:prstGeom prst="rect">
            <a:avLst/>
          </a:prstGeom>
        </p:spPr>
        <p:txBody>
          <a:bodyPr anchorCtr="0" anchor="t" bIns="91425" lIns="91425" rIns="91425" tIns="91425">
            <a:noAutofit/>
          </a:bodyPr>
          <a:lstStyle/>
          <a:p>
            <a:pPr indent="-355600" lvl="0" marL="457200" rtl="0">
              <a:lnSpc>
                <a:spcPct val="115000"/>
              </a:lnSpc>
              <a:spcBef>
                <a:spcPts val="0"/>
              </a:spcBef>
              <a:buClr>
                <a:srgbClr val="000000"/>
              </a:buClr>
              <a:buSzPct val="100000"/>
            </a:pPr>
            <a:r>
              <a:rPr b="1" lang="en" sz="2000">
                <a:solidFill>
                  <a:srgbClr val="000000"/>
                </a:solidFill>
              </a:rPr>
              <a:t>Extrinsic values</a:t>
            </a:r>
          </a:p>
          <a:p>
            <a:pPr indent="-355600" lvl="1" marL="1371600" rtl="0">
              <a:lnSpc>
                <a:spcPct val="115000"/>
              </a:lnSpc>
              <a:spcBef>
                <a:spcPts val="0"/>
              </a:spcBef>
              <a:buClr>
                <a:srgbClr val="000000"/>
              </a:buClr>
              <a:buSzPct val="100000"/>
            </a:pPr>
            <a:r>
              <a:rPr lang="en" sz="2000">
                <a:solidFill>
                  <a:srgbClr val="000000"/>
                </a:solidFill>
              </a:rPr>
              <a:t>standard of right and wrong</a:t>
            </a:r>
          </a:p>
          <a:p>
            <a:pPr indent="-355600" lvl="1" marL="1371600" rtl="0">
              <a:lnSpc>
                <a:spcPct val="115000"/>
              </a:lnSpc>
              <a:spcBef>
                <a:spcPts val="0"/>
              </a:spcBef>
              <a:buClr>
                <a:srgbClr val="000000"/>
              </a:buClr>
              <a:buSzPct val="100000"/>
            </a:pPr>
            <a:r>
              <a:rPr lang="en" sz="2000">
                <a:solidFill>
                  <a:srgbClr val="000000"/>
                </a:solidFill>
              </a:rPr>
              <a:t>practical application of values</a:t>
            </a:r>
          </a:p>
          <a:p>
            <a:pPr indent="0" lvl="0" marL="0" rtl="0">
              <a:lnSpc>
                <a:spcPct val="115000"/>
              </a:lnSpc>
              <a:spcBef>
                <a:spcPts val="0"/>
              </a:spcBef>
              <a:buNone/>
            </a:pPr>
            <a:r>
              <a:rPr lang="en" sz="2000"/>
              <a:t>e.g.</a:t>
            </a:r>
            <a:r>
              <a:rPr lang="en" sz="2000">
                <a:solidFill>
                  <a:srgbClr val="000000"/>
                </a:solidFill>
              </a:rPr>
              <a:t> Society would see promiscuity in females as a negative value (wrong)</a:t>
            </a:r>
          </a:p>
          <a:p>
            <a:pPr indent="-355600" lvl="0" marL="457200" rtl="0">
              <a:lnSpc>
                <a:spcPct val="115000"/>
              </a:lnSpc>
              <a:spcBef>
                <a:spcPts val="0"/>
              </a:spcBef>
              <a:buClr>
                <a:srgbClr val="000000"/>
              </a:buClr>
              <a:buSzPct val="100000"/>
            </a:pPr>
            <a:r>
              <a:rPr b="1" lang="en" sz="2000">
                <a:solidFill>
                  <a:srgbClr val="000000"/>
                </a:solidFill>
              </a:rPr>
              <a:t>Intrinsic values</a:t>
            </a:r>
          </a:p>
          <a:p>
            <a:pPr indent="-355600" lvl="1" marL="1371600" rtl="0">
              <a:lnSpc>
                <a:spcPct val="115000"/>
              </a:lnSpc>
              <a:spcBef>
                <a:spcPts val="0"/>
              </a:spcBef>
              <a:buClr>
                <a:srgbClr val="000000"/>
              </a:buClr>
              <a:buSzPct val="100000"/>
            </a:pPr>
            <a:r>
              <a:rPr lang="en" sz="2000">
                <a:solidFill>
                  <a:srgbClr val="000000"/>
                </a:solidFill>
              </a:rPr>
              <a:t>values based on personal experience, everyday behavior </a:t>
            </a:r>
          </a:p>
          <a:p>
            <a:pPr indent="0" lvl="0" marL="0" rtl="0">
              <a:lnSpc>
                <a:spcPct val="115000"/>
              </a:lnSpc>
              <a:spcBef>
                <a:spcPts val="0"/>
              </a:spcBef>
              <a:buNone/>
            </a:pPr>
            <a:r>
              <a:rPr lang="en" sz="2000"/>
              <a:t>e.g. </a:t>
            </a:r>
            <a:r>
              <a:rPr lang="en" sz="2000">
                <a:solidFill>
                  <a:srgbClr val="000000"/>
                </a:solidFill>
              </a:rPr>
              <a:t>Women whom refrain from sexual activities may be seen as prudish (another negative) by some men</a:t>
            </a:r>
          </a:p>
          <a:p>
            <a:pPr indent="457200" lvl="0" marL="5943600" rtl="0" algn="l">
              <a:lnSpc>
                <a:spcPct val="115000"/>
              </a:lnSpc>
              <a:spcBef>
                <a:spcPts val="0"/>
              </a:spcBef>
              <a:buNone/>
            </a:pPr>
            <a:r>
              <a:t/>
            </a:r>
            <a:endParaRPr sz="1800"/>
          </a:p>
          <a:p>
            <a:pPr indent="0" lvl="0" marL="6400800" rtl="0" algn="l">
              <a:lnSpc>
                <a:spcPct val="115000"/>
              </a:lnSpc>
              <a:spcBef>
                <a:spcPts val="0"/>
              </a:spcBef>
              <a:buNone/>
            </a:pPr>
            <a:r>
              <a:t/>
            </a:r>
            <a:endParaRPr sz="1800">
              <a:solidFill>
                <a:srgbClr val="000000"/>
              </a:solidFill>
            </a:endParaRPr>
          </a:p>
          <a:p>
            <a:pPr lvl="0">
              <a:spcBef>
                <a:spcPts val="0"/>
              </a:spcBef>
              <a:buNone/>
            </a:pPr>
            <a:r>
              <a:t/>
            </a:r>
            <a:endParaRPr/>
          </a:p>
        </p:txBody>
      </p:sp>
      <p:sp>
        <p:nvSpPr>
          <p:cNvPr id="147" name="Shape 147"/>
          <p:cNvSpPr txBox="1"/>
          <p:nvPr/>
        </p:nvSpPr>
        <p:spPr>
          <a:xfrm>
            <a:off x="7423350" y="4555200"/>
            <a:ext cx="1720800" cy="588300"/>
          </a:xfrm>
          <a:prstGeom prst="rect">
            <a:avLst/>
          </a:prstGeom>
          <a:noFill/>
          <a:ln>
            <a:noFill/>
          </a:ln>
        </p:spPr>
        <p:txBody>
          <a:bodyPr anchorCtr="0" anchor="ctr" bIns="91425" lIns="91425" rIns="91425" tIns="91425">
            <a:noAutofit/>
          </a:bodyPr>
          <a:lstStyle/>
          <a:p>
            <a:pPr lvl="0" rtl="0">
              <a:spcBef>
                <a:spcPts val="0"/>
              </a:spcBef>
              <a:buNone/>
            </a:pPr>
            <a:r>
              <a:rPr lang="en" sz="1800">
                <a:solidFill>
                  <a:schemeClr val="dk1"/>
                </a:solidFill>
                <a:latin typeface="Georgia"/>
                <a:ea typeface="Georgia"/>
                <a:cs typeface="Georgia"/>
                <a:sym typeface="Georgia"/>
              </a:rPr>
              <a:t>(Turner, 2013)</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solidFill>
                  <a:srgbClr val="000000"/>
                </a:solidFill>
              </a:rPr>
              <a:t>6 Types of Love</a:t>
            </a:r>
          </a:p>
        </p:txBody>
      </p:sp>
      <p:sp>
        <p:nvSpPr>
          <p:cNvPr id="153" name="Shape 153"/>
          <p:cNvSpPr txBox="1"/>
          <p:nvPr>
            <p:ph idx="1" type="body"/>
          </p:nvPr>
        </p:nvSpPr>
        <p:spPr>
          <a:xfrm>
            <a:off x="209375" y="1297775"/>
            <a:ext cx="8857800" cy="1970400"/>
          </a:xfrm>
          <a:prstGeom prst="rect">
            <a:avLst/>
          </a:prstGeom>
        </p:spPr>
        <p:txBody>
          <a:bodyPr anchorCtr="0" anchor="t" bIns="91425" lIns="91425" rIns="91425" tIns="91425">
            <a:noAutofit/>
          </a:bodyPr>
          <a:lstStyle/>
          <a:p>
            <a:pPr indent="-368300" lvl="0" marL="457200" rtl="0">
              <a:lnSpc>
                <a:spcPct val="115000"/>
              </a:lnSpc>
              <a:spcBef>
                <a:spcPts val="0"/>
              </a:spcBef>
              <a:buClr>
                <a:srgbClr val="000000"/>
              </a:buClr>
              <a:buSzPct val="100000"/>
            </a:pPr>
            <a:r>
              <a:rPr lang="en" sz="2200">
                <a:solidFill>
                  <a:srgbClr val="000000"/>
                </a:solidFill>
              </a:rPr>
              <a:t>Love can be categorized based on multiple viewpoints</a:t>
            </a:r>
          </a:p>
          <a:p>
            <a:pPr indent="-368300" lvl="1" marL="914400" rtl="0">
              <a:lnSpc>
                <a:spcPct val="115000"/>
              </a:lnSpc>
              <a:spcBef>
                <a:spcPts val="0"/>
              </a:spcBef>
              <a:buClr>
                <a:srgbClr val="000000"/>
              </a:buClr>
              <a:buSzPct val="100000"/>
            </a:pPr>
            <a:r>
              <a:rPr lang="en" sz="2200">
                <a:solidFill>
                  <a:srgbClr val="000000"/>
                </a:solidFill>
              </a:rPr>
              <a:t>Emotions and desires for one's partner</a:t>
            </a:r>
          </a:p>
          <a:p>
            <a:pPr indent="-368300" lvl="1" marL="914400" rtl="0">
              <a:lnSpc>
                <a:spcPct val="115000"/>
              </a:lnSpc>
              <a:spcBef>
                <a:spcPts val="0"/>
              </a:spcBef>
              <a:buClr>
                <a:srgbClr val="000000"/>
              </a:buClr>
              <a:buSzPct val="100000"/>
            </a:pPr>
            <a:r>
              <a:rPr lang="en" sz="2200">
                <a:solidFill>
                  <a:srgbClr val="000000"/>
                </a:solidFill>
              </a:rPr>
              <a:t>Mutual hopes and expectations</a:t>
            </a:r>
          </a:p>
          <a:p>
            <a:pPr indent="-368300" lvl="1" marL="914400">
              <a:lnSpc>
                <a:spcPct val="115000"/>
              </a:lnSpc>
              <a:spcBef>
                <a:spcPts val="0"/>
              </a:spcBef>
              <a:buClr>
                <a:srgbClr val="000000"/>
              </a:buClr>
              <a:buSzPct val="100000"/>
            </a:pPr>
            <a:r>
              <a:rPr lang="en" sz="2200">
                <a:solidFill>
                  <a:srgbClr val="000000"/>
                </a:solidFill>
              </a:rPr>
              <a:t>Whether the romantic relationship is long-term or short-term</a:t>
            </a:r>
          </a:p>
        </p:txBody>
      </p:sp>
      <p:sp>
        <p:nvSpPr>
          <p:cNvPr id="154" name="Shape 154"/>
          <p:cNvSpPr txBox="1"/>
          <p:nvPr/>
        </p:nvSpPr>
        <p:spPr>
          <a:xfrm>
            <a:off x="668350" y="3144425"/>
            <a:ext cx="3577800" cy="13836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b="1" lang="en" sz="2000">
                <a:solidFill>
                  <a:srgbClr val="0000FF"/>
                </a:solidFill>
                <a:latin typeface="Georgia"/>
                <a:ea typeface="Georgia"/>
                <a:cs typeface="Georgia"/>
                <a:sym typeface="Georgia"/>
              </a:rPr>
              <a:t>Primary Types</a:t>
            </a:r>
          </a:p>
          <a:p>
            <a:pPr indent="-355600" lvl="0" marL="457200" rtl="0">
              <a:lnSpc>
                <a:spcPct val="115000"/>
              </a:lnSpc>
              <a:spcBef>
                <a:spcPts val="0"/>
              </a:spcBef>
              <a:buSzPct val="100000"/>
              <a:buFont typeface="Georgia"/>
              <a:buAutoNum type="arabicPeriod"/>
            </a:pPr>
            <a:r>
              <a:rPr lang="en" sz="2000">
                <a:latin typeface="Georgia"/>
                <a:ea typeface="Georgia"/>
                <a:cs typeface="Georgia"/>
                <a:sym typeface="Georgia"/>
              </a:rPr>
              <a:t>Eros (passionate love)</a:t>
            </a:r>
          </a:p>
          <a:p>
            <a:pPr indent="-355600" lvl="0" marL="457200" rtl="0">
              <a:lnSpc>
                <a:spcPct val="115000"/>
              </a:lnSpc>
              <a:spcBef>
                <a:spcPts val="0"/>
              </a:spcBef>
              <a:buSzPct val="100000"/>
              <a:buFont typeface="Georgia"/>
              <a:buAutoNum type="arabicPeriod"/>
            </a:pPr>
            <a:r>
              <a:rPr lang="en" sz="2000">
                <a:latin typeface="Georgia"/>
                <a:ea typeface="Georgia"/>
                <a:cs typeface="Georgia"/>
                <a:sym typeface="Georgia"/>
              </a:rPr>
              <a:t>Storge (fraternal love)</a:t>
            </a:r>
          </a:p>
          <a:p>
            <a:pPr indent="-355600" lvl="0" marL="457200">
              <a:lnSpc>
                <a:spcPct val="115000"/>
              </a:lnSpc>
              <a:spcBef>
                <a:spcPts val="0"/>
              </a:spcBef>
              <a:buSzPct val="100000"/>
              <a:buFont typeface="Georgia"/>
              <a:buAutoNum type="arabicPeriod"/>
            </a:pPr>
            <a:r>
              <a:rPr lang="en" sz="2000">
                <a:latin typeface="Georgia"/>
                <a:ea typeface="Georgia"/>
                <a:cs typeface="Georgia"/>
                <a:sym typeface="Georgia"/>
              </a:rPr>
              <a:t>Ludus (playful love)</a:t>
            </a:r>
          </a:p>
        </p:txBody>
      </p:sp>
      <p:sp>
        <p:nvSpPr>
          <p:cNvPr id="155" name="Shape 155"/>
          <p:cNvSpPr txBox="1"/>
          <p:nvPr/>
        </p:nvSpPr>
        <p:spPr>
          <a:xfrm>
            <a:off x="4420400" y="3144425"/>
            <a:ext cx="4560900" cy="16230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b="1" lang="en" sz="2000">
                <a:solidFill>
                  <a:srgbClr val="0000FF"/>
                </a:solidFill>
                <a:latin typeface="Georgia"/>
                <a:ea typeface="Georgia"/>
                <a:cs typeface="Georgia"/>
                <a:sym typeface="Georgia"/>
              </a:rPr>
              <a:t>Composite Types</a:t>
            </a:r>
          </a:p>
          <a:p>
            <a:pPr lvl="0" rtl="0">
              <a:lnSpc>
                <a:spcPct val="115000"/>
              </a:lnSpc>
              <a:spcBef>
                <a:spcPts val="0"/>
              </a:spcBef>
              <a:buNone/>
            </a:pPr>
            <a:r>
              <a:rPr lang="en" sz="2000">
                <a:latin typeface="Georgia"/>
                <a:ea typeface="Georgia"/>
                <a:cs typeface="Georgia"/>
                <a:sym typeface="Georgia"/>
              </a:rPr>
              <a:t>4.   Mania (fanatic love)</a:t>
            </a:r>
          </a:p>
          <a:p>
            <a:pPr lvl="0" rtl="0">
              <a:lnSpc>
                <a:spcPct val="115000"/>
              </a:lnSpc>
              <a:spcBef>
                <a:spcPts val="0"/>
              </a:spcBef>
              <a:buNone/>
            </a:pPr>
            <a:r>
              <a:rPr lang="en" sz="2000">
                <a:latin typeface="Georgia"/>
                <a:ea typeface="Georgia"/>
                <a:cs typeface="Georgia"/>
                <a:sym typeface="Georgia"/>
              </a:rPr>
              <a:t>5.   Pragma (sincere love)</a:t>
            </a:r>
          </a:p>
          <a:p>
            <a:pPr lvl="0">
              <a:lnSpc>
                <a:spcPct val="115000"/>
              </a:lnSpc>
              <a:spcBef>
                <a:spcPts val="0"/>
              </a:spcBef>
              <a:buNone/>
            </a:pPr>
            <a:r>
              <a:rPr lang="en" sz="2000">
                <a:latin typeface="Georgia"/>
                <a:ea typeface="Georgia"/>
                <a:cs typeface="Georgia"/>
                <a:sym typeface="Georgia"/>
              </a:rPr>
              <a:t>6.   Agape (benevolent, altruistic love) </a:t>
            </a:r>
          </a:p>
        </p:txBody>
      </p:sp>
      <p:sp>
        <p:nvSpPr>
          <p:cNvPr id="156" name="Shape 156"/>
          <p:cNvSpPr txBox="1"/>
          <p:nvPr/>
        </p:nvSpPr>
        <p:spPr>
          <a:xfrm>
            <a:off x="7149900" y="4611800"/>
            <a:ext cx="1994400" cy="531900"/>
          </a:xfrm>
          <a:prstGeom prst="rect">
            <a:avLst/>
          </a:prstGeom>
          <a:noFill/>
          <a:ln>
            <a:noFill/>
          </a:ln>
        </p:spPr>
        <p:txBody>
          <a:bodyPr anchorCtr="0" anchor="ctr" bIns="91425" lIns="91425" rIns="91425" tIns="91425">
            <a:noAutofit/>
          </a:bodyPr>
          <a:lstStyle/>
          <a:p>
            <a:pPr lvl="0" rtl="0">
              <a:spcBef>
                <a:spcPts val="0"/>
              </a:spcBef>
              <a:buNone/>
            </a:pPr>
            <a:r>
              <a:rPr lang="en" sz="1800">
                <a:solidFill>
                  <a:schemeClr val="dk1"/>
                </a:solidFill>
                <a:latin typeface="Georgia"/>
                <a:ea typeface="Georgia"/>
                <a:cs typeface="Georgia"/>
                <a:sym typeface="Georgia"/>
              </a:rPr>
              <a:t>(渋谷昌三、2013)</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idx="1" type="body"/>
          </p:nvPr>
        </p:nvSpPr>
        <p:spPr>
          <a:xfrm>
            <a:off x="5951925" y="855375"/>
            <a:ext cx="2995800" cy="4070400"/>
          </a:xfrm>
          <a:prstGeom prst="rect">
            <a:avLst/>
          </a:prstGeom>
        </p:spPr>
        <p:txBody>
          <a:bodyPr anchorCtr="0" anchor="t" bIns="91425" lIns="91425" rIns="91425" tIns="91425">
            <a:noAutofit/>
          </a:bodyPr>
          <a:lstStyle/>
          <a:p>
            <a:pPr indent="-342900" lvl="0" marL="457200" rtl="0">
              <a:lnSpc>
                <a:spcPct val="115000"/>
              </a:lnSpc>
              <a:spcBef>
                <a:spcPts val="0"/>
              </a:spcBef>
              <a:buClr>
                <a:srgbClr val="000000"/>
              </a:buClr>
              <a:buSzPct val="100000"/>
            </a:pPr>
            <a:r>
              <a:rPr lang="en" sz="1800">
                <a:solidFill>
                  <a:srgbClr val="000000"/>
                </a:solidFill>
              </a:rPr>
              <a:t>From the </a:t>
            </a:r>
            <a:r>
              <a:rPr lang="en" sz="1800">
                <a:solidFill>
                  <a:srgbClr val="0000FF"/>
                </a:solidFill>
              </a:rPr>
              <a:t>primary types </a:t>
            </a:r>
            <a:r>
              <a:rPr lang="en" sz="1800">
                <a:solidFill>
                  <a:srgbClr val="000000"/>
                </a:solidFill>
              </a:rPr>
              <a:t>(Eros, Storge, and Ludus), the </a:t>
            </a:r>
            <a:r>
              <a:rPr lang="en" sz="1800">
                <a:solidFill>
                  <a:srgbClr val="0000FF"/>
                </a:solidFill>
              </a:rPr>
              <a:t>secondary types</a:t>
            </a:r>
            <a:r>
              <a:rPr lang="en" sz="1800">
                <a:solidFill>
                  <a:srgbClr val="000000"/>
                </a:solidFill>
              </a:rPr>
              <a:t> </a:t>
            </a:r>
            <a:r>
              <a:rPr lang="en" sz="1800"/>
              <a:t>(</a:t>
            </a:r>
            <a:r>
              <a:rPr lang="en" sz="1800">
                <a:solidFill>
                  <a:srgbClr val="000000"/>
                </a:solidFill>
              </a:rPr>
              <a:t>Mania, Pragma, Agape) are </a:t>
            </a:r>
            <a:r>
              <a:rPr lang="en" sz="1800"/>
              <a:t>created </a:t>
            </a:r>
          </a:p>
          <a:p>
            <a:pPr lvl="0" rtl="0">
              <a:lnSpc>
                <a:spcPct val="115000"/>
              </a:lnSpc>
              <a:spcBef>
                <a:spcPts val="0"/>
              </a:spcBef>
              <a:buNone/>
            </a:pPr>
            <a:r>
              <a:t/>
            </a:r>
            <a:endParaRPr sz="1800"/>
          </a:p>
          <a:p>
            <a:pPr indent="-342900" lvl="0" marL="457200">
              <a:lnSpc>
                <a:spcPct val="115000"/>
              </a:lnSpc>
              <a:spcBef>
                <a:spcPts val="0"/>
              </a:spcBef>
              <a:buSzPct val="100000"/>
            </a:pPr>
            <a:r>
              <a:rPr lang="en" sz="1800">
                <a:solidFill>
                  <a:srgbClr val="000000"/>
                </a:solidFill>
              </a:rPr>
              <a:t>The presence of all points in a relationship is seen as </a:t>
            </a:r>
            <a:r>
              <a:rPr lang="en" sz="1800">
                <a:solidFill>
                  <a:srgbClr val="0000FF"/>
                </a:solidFill>
              </a:rPr>
              <a:t>holistic</a:t>
            </a:r>
            <a:br>
              <a:rPr lang="en" sz="1800"/>
            </a:br>
          </a:p>
        </p:txBody>
      </p:sp>
      <p:sp>
        <p:nvSpPr>
          <p:cNvPr id="162" name="Shape 162"/>
          <p:cNvSpPr txBox="1"/>
          <p:nvPr/>
        </p:nvSpPr>
        <p:spPr>
          <a:xfrm>
            <a:off x="1659900" y="77850"/>
            <a:ext cx="5824200" cy="855300"/>
          </a:xfrm>
          <a:prstGeom prst="rect">
            <a:avLst/>
          </a:prstGeom>
          <a:noFill/>
          <a:ln>
            <a:noFill/>
          </a:ln>
        </p:spPr>
        <p:txBody>
          <a:bodyPr anchorCtr="0" anchor="t" bIns="91425" lIns="91425" rIns="91425" tIns="91425">
            <a:noAutofit/>
          </a:bodyPr>
          <a:lstStyle/>
          <a:p>
            <a:pPr lvl="0" algn="ctr">
              <a:spcBef>
                <a:spcPts val="0"/>
              </a:spcBef>
              <a:buNone/>
            </a:pPr>
            <a:r>
              <a:rPr lang="en" sz="3600">
                <a:latin typeface="Georgia"/>
                <a:ea typeface="Georgia"/>
                <a:cs typeface="Georgia"/>
                <a:sym typeface="Georgia"/>
              </a:rPr>
              <a:t>Love Matrix</a:t>
            </a:r>
          </a:p>
        </p:txBody>
      </p:sp>
      <p:sp>
        <p:nvSpPr>
          <p:cNvPr id="163" name="Shape 163"/>
          <p:cNvSpPr txBox="1"/>
          <p:nvPr/>
        </p:nvSpPr>
        <p:spPr>
          <a:xfrm>
            <a:off x="7085400" y="4441775"/>
            <a:ext cx="2058600" cy="701700"/>
          </a:xfrm>
          <a:prstGeom prst="rect">
            <a:avLst/>
          </a:prstGeom>
          <a:noFill/>
          <a:ln>
            <a:noFill/>
          </a:ln>
        </p:spPr>
        <p:txBody>
          <a:bodyPr anchorCtr="0" anchor="ctr" bIns="91425" lIns="91425" rIns="91425" tIns="91425">
            <a:noAutofit/>
          </a:bodyPr>
          <a:lstStyle/>
          <a:p>
            <a:pPr lvl="0" rtl="0">
              <a:spcBef>
                <a:spcPts val="0"/>
              </a:spcBef>
              <a:buNone/>
            </a:pPr>
            <a:r>
              <a:rPr lang="en" sz="1800">
                <a:solidFill>
                  <a:schemeClr val="dk1"/>
                </a:solidFill>
                <a:latin typeface="Georgia"/>
                <a:ea typeface="Georgia"/>
                <a:cs typeface="Georgia"/>
                <a:sym typeface="Georgia"/>
              </a:rPr>
              <a:t>(渋谷昌三、2013)</a:t>
            </a:r>
          </a:p>
        </p:txBody>
      </p:sp>
      <p:pic>
        <p:nvPicPr>
          <p:cNvPr descr="Six types of love.PNG" id="164" name="Shape 164"/>
          <p:cNvPicPr preferRelativeResize="0"/>
          <p:nvPr/>
        </p:nvPicPr>
        <p:blipFill rotWithShape="1">
          <a:blip r:embed="rId3">
            <a:alphaModFix/>
          </a:blip>
          <a:srcRect b="2280" l="0" r="0" t="2290"/>
          <a:stretch/>
        </p:blipFill>
        <p:spPr>
          <a:xfrm>
            <a:off x="422675" y="783712"/>
            <a:ext cx="5031024" cy="4213724"/>
          </a:xfrm>
          <a:prstGeom prst="rect">
            <a:avLst/>
          </a:prstGeom>
          <a:noFill/>
          <a:ln>
            <a:noFill/>
          </a:ln>
        </p:spPr>
      </p:pic>
      <p:sp>
        <p:nvSpPr>
          <p:cNvPr id="165" name="Shape 165"/>
          <p:cNvSpPr txBox="1"/>
          <p:nvPr/>
        </p:nvSpPr>
        <p:spPr>
          <a:xfrm>
            <a:off x="4141050" y="1372100"/>
            <a:ext cx="1875300" cy="7017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1800">
                <a:solidFill>
                  <a:schemeClr val="dk1"/>
                </a:solidFill>
                <a:latin typeface="Georgia"/>
                <a:ea typeface="Georgia"/>
                <a:cs typeface="Georgia"/>
                <a:sym typeface="Georgia"/>
              </a:rPr>
              <a:t>3. Ludus </a:t>
            </a:r>
          </a:p>
          <a:p>
            <a:pPr lvl="0" rtl="0" algn="ctr">
              <a:lnSpc>
                <a:spcPct val="115000"/>
              </a:lnSpc>
              <a:spcBef>
                <a:spcPts val="0"/>
              </a:spcBef>
              <a:buNone/>
            </a:pPr>
            <a:r>
              <a:rPr lang="en" sz="1800">
                <a:solidFill>
                  <a:schemeClr val="dk1"/>
                </a:solidFill>
                <a:latin typeface="Georgia"/>
                <a:ea typeface="Georgia"/>
                <a:cs typeface="Georgia"/>
                <a:sym typeface="Georgia"/>
              </a:rPr>
              <a:t>(playful love)</a:t>
            </a:r>
          </a:p>
        </p:txBody>
      </p:sp>
      <p:sp>
        <p:nvSpPr>
          <p:cNvPr id="166" name="Shape 166"/>
          <p:cNvSpPr txBox="1"/>
          <p:nvPr/>
        </p:nvSpPr>
        <p:spPr>
          <a:xfrm>
            <a:off x="1659900" y="4355075"/>
            <a:ext cx="2279100" cy="8751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1800">
                <a:solidFill>
                  <a:schemeClr val="dk1"/>
                </a:solidFill>
                <a:latin typeface="Georgia"/>
                <a:ea typeface="Georgia"/>
                <a:cs typeface="Georgia"/>
                <a:sym typeface="Georgia"/>
              </a:rPr>
              <a:t>2. Storge </a:t>
            </a:r>
          </a:p>
          <a:p>
            <a:pPr lvl="0" rtl="0" algn="ctr">
              <a:lnSpc>
                <a:spcPct val="115000"/>
              </a:lnSpc>
              <a:spcBef>
                <a:spcPts val="0"/>
              </a:spcBef>
              <a:buNone/>
            </a:pPr>
            <a:r>
              <a:rPr lang="en" sz="1800">
                <a:solidFill>
                  <a:schemeClr val="dk1"/>
                </a:solidFill>
                <a:latin typeface="Georgia"/>
                <a:ea typeface="Georgia"/>
                <a:cs typeface="Georgia"/>
                <a:sym typeface="Georgia"/>
              </a:rPr>
              <a:t>(fraternal love)</a:t>
            </a:r>
          </a:p>
        </p:txBody>
      </p:sp>
      <p:sp>
        <p:nvSpPr>
          <p:cNvPr id="167" name="Shape 167"/>
          <p:cNvSpPr txBox="1"/>
          <p:nvPr/>
        </p:nvSpPr>
        <p:spPr>
          <a:xfrm>
            <a:off x="232712" y="962362"/>
            <a:ext cx="2019300" cy="875100"/>
          </a:xfrm>
          <a:prstGeom prst="rect">
            <a:avLst/>
          </a:prstGeom>
          <a:noFill/>
          <a:ln>
            <a:noFill/>
          </a:ln>
        </p:spPr>
        <p:txBody>
          <a:bodyPr anchorCtr="0" anchor="t" bIns="91425" lIns="91425" rIns="91425" tIns="91425">
            <a:noAutofit/>
          </a:bodyPr>
          <a:lstStyle/>
          <a:p>
            <a:pPr indent="-342900" lvl="0" marL="457200" rtl="0">
              <a:lnSpc>
                <a:spcPct val="115000"/>
              </a:lnSpc>
              <a:spcBef>
                <a:spcPts val="0"/>
              </a:spcBef>
              <a:buClr>
                <a:schemeClr val="dk1"/>
              </a:buClr>
              <a:buSzPct val="100000"/>
              <a:buFont typeface="Georgia"/>
              <a:buAutoNum type="arabicPeriod"/>
            </a:pPr>
            <a:r>
              <a:rPr lang="en" sz="1800">
                <a:solidFill>
                  <a:schemeClr val="dk1"/>
                </a:solidFill>
                <a:latin typeface="Georgia"/>
                <a:ea typeface="Georgia"/>
                <a:cs typeface="Georgia"/>
                <a:sym typeface="Georgia"/>
              </a:rPr>
              <a:t>Eros </a:t>
            </a:r>
          </a:p>
          <a:p>
            <a:pPr lvl="0" rtl="0">
              <a:lnSpc>
                <a:spcPct val="115000"/>
              </a:lnSpc>
              <a:spcBef>
                <a:spcPts val="0"/>
              </a:spcBef>
              <a:buNone/>
            </a:pPr>
            <a:r>
              <a:rPr lang="en" sz="1800">
                <a:solidFill>
                  <a:schemeClr val="dk1"/>
                </a:solidFill>
                <a:latin typeface="Georgia"/>
                <a:ea typeface="Georgia"/>
                <a:cs typeface="Georgia"/>
                <a:sym typeface="Georgia"/>
              </a:rPr>
              <a:t>(passionate love)</a:t>
            </a:r>
          </a:p>
        </p:txBody>
      </p:sp>
      <p:sp>
        <p:nvSpPr>
          <p:cNvPr id="168" name="Shape 168"/>
          <p:cNvSpPr txBox="1"/>
          <p:nvPr/>
        </p:nvSpPr>
        <p:spPr>
          <a:xfrm>
            <a:off x="2044175" y="1145125"/>
            <a:ext cx="1788000" cy="701700"/>
          </a:xfrm>
          <a:prstGeom prst="rect">
            <a:avLst/>
          </a:prstGeom>
          <a:noFill/>
          <a:ln>
            <a:noFill/>
          </a:ln>
        </p:spPr>
        <p:txBody>
          <a:bodyPr anchorCtr="0" anchor="ctr" bIns="91425" lIns="91425" rIns="91425" tIns="91425">
            <a:noAutofit/>
          </a:bodyPr>
          <a:lstStyle/>
          <a:p>
            <a:pPr lvl="0" rtl="0" algn="ctr">
              <a:lnSpc>
                <a:spcPct val="115000"/>
              </a:lnSpc>
              <a:spcBef>
                <a:spcPts val="0"/>
              </a:spcBef>
              <a:buNone/>
            </a:pPr>
            <a:r>
              <a:rPr lang="en" sz="1800">
                <a:solidFill>
                  <a:schemeClr val="dk1"/>
                </a:solidFill>
                <a:latin typeface="Georgia"/>
                <a:ea typeface="Georgia"/>
                <a:cs typeface="Georgia"/>
                <a:sym typeface="Georgia"/>
              </a:rPr>
              <a:t>4.   Mania (fanatic love)</a:t>
            </a:r>
          </a:p>
          <a:p>
            <a:pPr lvl="0" rtl="0" algn="ctr">
              <a:lnSpc>
                <a:spcPct val="115000"/>
              </a:lnSpc>
              <a:spcBef>
                <a:spcPts val="0"/>
              </a:spcBef>
              <a:buNone/>
            </a:pPr>
            <a:r>
              <a:t/>
            </a:r>
            <a:endParaRPr/>
          </a:p>
        </p:txBody>
      </p:sp>
      <p:sp>
        <p:nvSpPr>
          <p:cNvPr id="169" name="Shape 169"/>
          <p:cNvSpPr txBox="1"/>
          <p:nvPr/>
        </p:nvSpPr>
        <p:spPr>
          <a:xfrm>
            <a:off x="702750" y="2865250"/>
            <a:ext cx="1788000" cy="875100"/>
          </a:xfrm>
          <a:prstGeom prst="rect">
            <a:avLst/>
          </a:prstGeom>
          <a:noFill/>
          <a:ln>
            <a:noFill/>
          </a:ln>
        </p:spPr>
        <p:txBody>
          <a:bodyPr anchorCtr="0" anchor="t" bIns="91425" lIns="91425" rIns="91425" tIns="91425">
            <a:noAutofit/>
          </a:bodyPr>
          <a:lstStyle/>
          <a:p>
            <a:pPr lvl="0" rtl="0">
              <a:lnSpc>
                <a:spcPct val="115000"/>
              </a:lnSpc>
              <a:spcBef>
                <a:spcPts val="0"/>
              </a:spcBef>
              <a:buNone/>
            </a:pPr>
            <a:r>
              <a:rPr lang="en" sz="1800">
                <a:solidFill>
                  <a:schemeClr val="dk1"/>
                </a:solidFill>
                <a:latin typeface="Georgia"/>
                <a:ea typeface="Georgia"/>
                <a:cs typeface="Georgia"/>
                <a:sym typeface="Georgia"/>
              </a:rPr>
              <a:t>6.   Agape </a:t>
            </a:r>
          </a:p>
          <a:p>
            <a:pPr lvl="0" rtl="0">
              <a:lnSpc>
                <a:spcPct val="115000"/>
              </a:lnSpc>
              <a:spcBef>
                <a:spcPts val="0"/>
              </a:spcBef>
              <a:buNone/>
            </a:pPr>
            <a:r>
              <a:rPr lang="en" sz="1800">
                <a:solidFill>
                  <a:schemeClr val="dk1"/>
                </a:solidFill>
                <a:latin typeface="Georgia"/>
                <a:ea typeface="Georgia"/>
                <a:cs typeface="Georgia"/>
                <a:sym typeface="Georgia"/>
              </a:rPr>
              <a:t>(benevolent, </a:t>
            </a:r>
          </a:p>
          <a:p>
            <a:pPr lvl="0" rtl="0">
              <a:lnSpc>
                <a:spcPct val="115000"/>
              </a:lnSpc>
              <a:spcBef>
                <a:spcPts val="0"/>
              </a:spcBef>
              <a:buClr>
                <a:schemeClr val="dk1"/>
              </a:buClr>
              <a:buSzPct val="61111"/>
              <a:buFont typeface="Arial"/>
              <a:buNone/>
            </a:pPr>
            <a:r>
              <a:rPr lang="en" sz="1800">
                <a:solidFill>
                  <a:schemeClr val="dk1"/>
                </a:solidFill>
                <a:latin typeface="Georgia"/>
                <a:ea typeface="Georgia"/>
                <a:cs typeface="Georgia"/>
                <a:sym typeface="Georgia"/>
              </a:rPr>
              <a:t>altruistic love)</a:t>
            </a:r>
          </a:p>
        </p:txBody>
      </p:sp>
      <p:sp>
        <p:nvSpPr>
          <p:cNvPr id="170" name="Shape 170"/>
          <p:cNvSpPr txBox="1"/>
          <p:nvPr/>
        </p:nvSpPr>
        <p:spPr>
          <a:xfrm>
            <a:off x="3711450" y="2951462"/>
            <a:ext cx="2734500" cy="875100"/>
          </a:xfrm>
          <a:prstGeom prst="rect">
            <a:avLst/>
          </a:prstGeom>
          <a:noFill/>
          <a:ln>
            <a:noFill/>
          </a:ln>
        </p:spPr>
        <p:txBody>
          <a:bodyPr anchorCtr="0" anchor="t" bIns="91425" lIns="91425" rIns="91425" tIns="91425">
            <a:noAutofit/>
          </a:bodyPr>
          <a:lstStyle/>
          <a:p>
            <a:pPr lvl="0" rtl="0">
              <a:lnSpc>
                <a:spcPct val="115000"/>
              </a:lnSpc>
              <a:spcBef>
                <a:spcPts val="0"/>
              </a:spcBef>
              <a:buNone/>
            </a:pPr>
            <a:r>
              <a:rPr lang="en" sz="1800">
                <a:solidFill>
                  <a:schemeClr val="dk1"/>
                </a:solidFill>
                <a:latin typeface="Georgia"/>
                <a:ea typeface="Georgia"/>
                <a:cs typeface="Georgia"/>
                <a:sym typeface="Georgia"/>
              </a:rPr>
              <a:t>5.   Pragma </a:t>
            </a:r>
          </a:p>
          <a:p>
            <a:pPr lvl="0" rtl="0">
              <a:lnSpc>
                <a:spcPct val="115000"/>
              </a:lnSpc>
              <a:spcBef>
                <a:spcPts val="0"/>
              </a:spcBef>
              <a:buClr>
                <a:schemeClr val="dk1"/>
              </a:buClr>
              <a:buSzPct val="61111"/>
              <a:buFont typeface="Arial"/>
              <a:buNone/>
            </a:pPr>
            <a:r>
              <a:rPr lang="en" sz="1800">
                <a:solidFill>
                  <a:schemeClr val="dk1"/>
                </a:solidFill>
                <a:latin typeface="Georgia"/>
                <a:ea typeface="Georgia"/>
                <a:cs typeface="Georgia"/>
                <a:sym typeface="Georgia"/>
              </a:rPr>
              <a:t>(sincere love)</a:t>
            </a:r>
          </a:p>
        </p:txBody>
      </p:sp>
      <p:sp>
        <p:nvSpPr>
          <p:cNvPr id="171" name="Shape 171"/>
          <p:cNvSpPr txBox="1"/>
          <p:nvPr/>
        </p:nvSpPr>
        <p:spPr>
          <a:xfrm>
            <a:off x="4142350" y="4446850"/>
            <a:ext cx="1463700" cy="478800"/>
          </a:xfrm>
          <a:prstGeom prst="rect">
            <a:avLst/>
          </a:prstGeom>
          <a:noFill/>
          <a:ln>
            <a:noFill/>
          </a:ln>
        </p:spPr>
        <p:txBody>
          <a:bodyPr anchorCtr="0" anchor="t" bIns="91425" lIns="91425" rIns="91425" tIns="91425">
            <a:noAutofit/>
          </a:bodyPr>
          <a:lstStyle/>
          <a:p>
            <a:pPr lvl="0">
              <a:spcBef>
                <a:spcPts val="0"/>
              </a:spcBef>
              <a:buNone/>
            </a:pPr>
            <a:r>
              <a:rPr lang="en" sz="1600">
                <a:latin typeface="Georgia"/>
                <a:ea typeface="Georgia"/>
                <a:cs typeface="Georgia"/>
                <a:sym typeface="Georgia"/>
              </a:rPr>
              <a:t>(Lee, 1988)</a:t>
            </a:r>
          </a:p>
        </p:txBody>
      </p:sp>
    </p:spTree>
  </p:cSld>
  <p:clrMapOvr>
    <a:masterClrMapping/>
  </p:clrMapOvr>
</p:sld>
</file>

<file path=ppt/theme/theme1.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